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notesSlides/notesSlide23.xml" ContentType="application/vnd.openxmlformats-officedocument.presentationml.notesSlide+xml"/>
  <Override PartName="/ppt/tags/tag59.xml" ContentType="application/vnd.openxmlformats-officedocument.presentationml.tags+xml"/>
  <Override PartName="/ppt/notesSlides/notesSlide24.xml" ContentType="application/vnd.openxmlformats-officedocument.presentationml.notesSlide+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notesSlides/notesSlide26.xml" ContentType="application/vnd.openxmlformats-officedocument.presentationml.notesSlide+xml"/>
  <Override PartName="/ppt/tags/tag62.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759" r:id="rId5"/>
    <p:sldMasterId id="2147483771" r:id="rId6"/>
    <p:sldMasterId id="2147483783" r:id="rId7"/>
  </p:sldMasterIdLst>
  <p:notesMasterIdLst>
    <p:notesMasterId r:id="rId36"/>
  </p:notesMasterIdLst>
  <p:handoutMasterIdLst>
    <p:handoutMasterId r:id="rId37"/>
  </p:handoutMasterIdLst>
  <p:sldIdLst>
    <p:sldId id="2147474545" r:id="rId8"/>
    <p:sldId id="2147474583" r:id="rId9"/>
    <p:sldId id="2147472300" r:id="rId10"/>
    <p:sldId id="2147308195" r:id="rId11"/>
    <p:sldId id="2147474585" r:id="rId12"/>
    <p:sldId id="2147474553" r:id="rId13"/>
    <p:sldId id="2147474584" r:id="rId14"/>
    <p:sldId id="2147474586" r:id="rId15"/>
    <p:sldId id="2147474587" r:id="rId16"/>
    <p:sldId id="2147474554" r:id="rId17"/>
    <p:sldId id="2147474629" r:id="rId18"/>
    <p:sldId id="2147474646" r:id="rId19"/>
    <p:sldId id="2147474645" r:id="rId20"/>
    <p:sldId id="2147474644" r:id="rId21"/>
    <p:sldId id="2147474630" r:id="rId22"/>
    <p:sldId id="3448" r:id="rId23"/>
    <p:sldId id="2147474643" r:id="rId24"/>
    <p:sldId id="2147474647" r:id="rId25"/>
    <p:sldId id="2147474631" r:id="rId26"/>
    <p:sldId id="2147474633" r:id="rId27"/>
    <p:sldId id="2147474632" r:id="rId28"/>
    <p:sldId id="2147474634" r:id="rId29"/>
    <p:sldId id="2147474578" r:id="rId30"/>
    <p:sldId id="2147474579" r:id="rId31"/>
    <p:sldId id="2147474580" r:id="rId32"/>
    <p:sldId id="2147474581" r:id="rId33"/>
    <p:sldId id="2147474582" r:id="rId34"/>
    <p:sldId id="2147472366" r:id="rId35"/>
  </p:sldIdLst>
  <p:sldSz cx="12192000"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acilitator Notes" id="{F547CD3B-4D2E-4B68-B9D4-58FAEA88C155}">
          <p14:sldIdLst>
            <p14:sldId id="2147474545"/>
            <p14:sldId id="2147474583"/>
          </p14:sldIdLst>
        </p14:section>
        <p14:section name="Opening" id="{29264CC1-4140-406E-9365-09608A9EDE72}">
          <p14:sldIdLst>
            <p14:sldId id="2147472300"/>
            <p14:sldId id="2147308195"/>
            <p14:sldId id="2147474585"/>
            <p14:sldId id="2147474553"/>
            <p14:sldId id="2147474584"/>
            <p14:sldId id="2147474586"/>
            <p14:sldId id="2147474587"/>
            <p14:sldId id="2147474554"/>
          </p14:sldIdLst>
        </p14:section>
        <p14:section name="Recognizing their Communication Style" id="{8A304E7F-AD70-4E64-B6F4-C509DDECC215}">
          <p14:sldIdLst>
            <p14:sldId id="2147474629"/>
            <p14:sldId id="2147474646"/>
            <p14:sldId id="2147474645"/>
            <p14:sldId id="2147474644"/>
            <p14:sldId id="2147474630"/>
          </p14:sldIdLst>
        </p14:section>
        <p14:section name="Flexing Your Style" id="{C3C6BEA5-B80A-4D09-8503-8FA68EB8BFE4}">
          <p14:sldIdLst>
            <p14:sldId id="3448"/>
            <p14:sldId id="2147474643"/>
            <p14:sldId id="2147474647"/>
            <p14:sldId id="2147474631"/>
            <p14:sldId id="2147474633"/>
            <p14:sldId id="2147474632"/>
            <p14:sldId id="2147474634"/>
          </p14:sldIdLst>
        </p14:section>
        <p14:section name="Wrap-Up" id="{D3DC78F3-43BC-4970-A4F1-42E665894572}">
          <p14:sldIdLst>
            <p14:sldId id="2147474578"/>
            <p14:sldId id="2147474579"/>
            <p14:sldId id="2147474580"/>
            <p14:sldId id="2147474581"/>
            <p14:sldId id="2147474582"/>
            <p14:sldId id="214747236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72DF0A-234B-3F76-7B1C-EC0C69014E23}" name="Melody Bidayo" initials="MB" userId="S::Melody.Bidayo@arcadiaconsulting.com::e2137fa1-bda2-44c9-a10e-e4284f7d4e0d" providerId="AD"/>
  <p188:author id="{83D2B96F-352D-D1F7-F554-6D8159DDB994}" name="Joanne Ford" initials="JF" userId="S::joanne.ford@arcadiaconsulting.com::dba59b31-fa0b-4416-a876-2850e2b85673" providerId="AD"/>
  <p188:author id="{F7FC0399-1420-BDDE-031E-FF5891A935B8}" name="Millie Burton" initials="" userId="S::millie.burton@arcadiaconsulting.co.uk::97e3ad3f-d47e-4765-8998-153e3f96d65d" providerId="AD"/>
  <p188:author id="{042BFCB0-78EC-2089-C33A-CE216310E33A}" name="Belle Aguilar-Tolin" initials="BA" userId="S::Belle.Aguilar-Tolin@arcadiaconsulting.com::cb69fb5a-748d-4dd8-984e-c66684ec31d7" providerId="AD"/>
  <p188:author id="{2E4317B9-F4DB-4403-120C-9574ED52F04D}" name="Joanne Ford" initials="JF" userId="2f97937ee7155e2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24E"/>
    <a:srgbClr val="8E8E90"/>
    <a:srgbClr val="27ADE4"/>
    <a:srgbClr val="FFFFFF"/>
    <a:srgbClr val="1B2646"/>
    <a:srgbClr val="9ED8F5"/>
    <a:srgbClr val="FBCD4F"/>
    <a:srgbClr val="EC6559"/>
    <a:srgbClr val="53BBB3"/>
    <a:srgbClr val="1C27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1BB5E5-8147-4E98-B0A4-B00715855E99}" v="3" dt="2025-03-11T04:08:19.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55018" autoAdjust="0"/>
  </p:normalViewPr>
  <p:slideViewPr>
    <p:cSldViewPr snapToGrid="0">
      <p:cViewPr varScale="1">
        <p:scale>
          <a:sx n="43" d="100"/>
          <a:sy n="43" d="100"/>
        </p:scale>
        <p:origin x="2035" y="5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4E96CF-BB6C-4C2A-B9E4-BB893C222F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6DB1F9E-0B14-442F-9BA3-4B8AE1E6C8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2F274A-6911-4A41-AFB3-299FF7108853}" type="datetimeFigureOut">
              <a:rPr lang="en-GB" smtClean="0"/>
              <a:t>15/03/2025</a:t>
            </a:fld>
            <a:endParaRPr lang="en-GB"/>
          </a:p>
        </p:txBody>
      </p:sp>
      <p:sp>
        <p:nvSpPr>
          <p:cNvPr id="4" name="Footer Placeholder 3">
            <a:extLst>
              <a:ext uri="{FF2B5EF4-FFF2-40B4-BE49-F238E27FC236}">
                <a16:creationId xmlns:a16="http://schemas.microsoft.com/office/drawing/2014/main" id="{AFA20540-7590-4263-B994-C04B7E8B33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EE923C5-CC06-4AE0-8BDB-DE9F2F0D7E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C2B038-F505-4E00-A7C0-ADC5877D52AF}" type="slidenum">
              <a:rPr lang="en-GB" smtClean="0"/>
              <a:t>‹#›</a:t>
            </a:fld>
            <a:endParaRPr lang="en-GB"/>
          </a:p>
        </p:txBody>
      </p:sp>
    </p:spTree>
    <p:extLst>
      <p:ext uri="{BB962C8B-B14F-4D97-AF65-F5344CB8AC3E}">
        <p14:creationId xmlns:p14="http://schemas.microsoft.com/office/powerpoint/2010/main" val="10662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F3C20-3615-C54E-AA1A-A73930C2BA42}" type="datetimeFigureOut">
              <a:rPr lang="en-US" smtClean="0"/>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7EFCF-51E3-2A44-89A9-BFFBEBAAAA4C}" type="slidenum">
              <a:rPr lang="en-US" smtClean="0"/>
              <a:t>‹#›</a:t>
            </a:fld>
            <a:endParaRPr lang="en-US"/>
          </a:p>
        </p:txBody>
      </p:sp>
    </p:spTree>
    <p:extLst>
      <p:ext uri="{BB962C8B-B14F-4D97-AF65-F5344CB8AC3E}">
        <p14:creationId xmlns:p14="http://schemas.microsoft.com/office/powerpoint/2010/main" val="3015340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5C652-5067-907F-E4ED-9A08BD6BF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3FD22-A15B-1CEF-5A15-69D62018C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BC8DB-39F7-6D43-0B18-876B13490D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FC7B23-D5B6-87E1-595E-EB7E21464894}"/>
              </a:ext>
            </a:extLst>
          </p:cNvPr>
          <p:cNvSpPr>
            <a:spLocks noGrp="1"/>
          </p:cNvSpPr>
          <p:nvPr>
            <p:ph type="sldNum" sz="quarter" idx="5"/>
          </p:nvPr>
        </p:nvSpPr>
        <p:spPr/>
        <p:txBody>
          <a:bodyPr/>
          <a:lstStyle/>
          <a:p>
            <a:pPr>
              <a:defRPr/>
            </a:pPr>
            <a:fld id="{93975201-41C7-4AF5-8D27-846C18C2D99D}" type="slidenum">
              <a:rPr lang="en-US" smtClean="0"/>
              <a:pPr>
                <a:defRPr/>
              </a:pPr>
              <a:t>0</a:t>
            </a:fld>
            <a:endParaRPr lang="en-US"/>
          </a:p>
        </p:txBody>
      </p:sp>
    </p:spTree>
    <p:extLst>
      <p:ext uri="{BB962C8B-B14F-4D97-AF65-F5344CB8AC3E}">
        <p14:creationId xmlns:p14="http://schemas.microsoft.com/office/powerpoint/2010/main" val="76352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E006-1971-4C34-E9FE-43FB92ED48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592E6-044A-32CF-1A08-822034E647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34FC2-B46B-D38D-399B-F5133597FFEC}"/>
              </a:ext>
            </a:extLst>
          </p:cNvPr>
          <p:cNvSpPr>
            <a:spLocks noGrp="1"/>
          </p:cNvSpPr>
          <p:nvPr>
            <p:ph type="body" idx="1"/>
          </p:nvPr>
        </p:nvSpPr>
        <p:spPr/>
        <p:txBody>
          <a:bodyPr/>
          <a:lstStyle/>
          <a:p>
            <a:pPr lvl="0">
              <a:defRPr sz="1800"/>
            </a:pPr>
            <a:r>
              <a:rPr lang="en-US" sz="1100" dirty="0"/>
              <a:t>In this activity, participants type letters on the chat based on the criteria you give.</a:t>
            </a:r>
          </a:p>
          <a:p>
            <a:pPr lvl="0">
              <a:defRPr sz="1800"/>
            </a:pPr>
            <a:r>
              <a:rPr lang="en-US" sz="1100" dirty="0"/>
              <a:t>Start with the quadrant. </a:t>
            </a:r>
          </a:p>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9EE96-7532-85CE-5F8E-955DC48EE4EC}"/>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1583125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229AF-D5C6-9965-F45E-D4296DD21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3856C-7C1B-08A0-059C-E11AF01B35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C87AC-48A7-1B6D-B91C-262DF335BAFE}"/>
              </a:ext>
            </a:extLst>
          </p:cNvPr>
          <p:cNvSpPr>
            <a:spLocks noGrp="1"/>
          </p:cNvSpPr>
          <p:nvPr>
            <p:ph type="body" idx="1"/>
          </p:nvPr>
        </p:nvSpPr>
        <p:spPr/>
        <p:txBody>
          <a:bodyPr/>
          <a:lstStyle/>
          <a:p>
            <a:pPr lvl="0">
              <a:defRPr sz="1800"/>
            </a:pPr>
            <a:r>
              <a:rPr lang="en-US" sz="1100" dirty="0"/>
              <a:t>The y-axis describes whether they prefer spontaneity vs control.</a:t>
            </a:r>
          </a:p>
          <a:p>
            <a:pPr lvl="0">
              <a:defRPr sz="1800"/>
            </a:pPr>
            <a:r>
              <a:rPr lang="en-US" sz="1100" dirty="0"/>
              <a:t>Ask them to type</a:t>
            </a:r>
            <a:r>
              <a:rPr lang="en-US" sz="1100" b="1" dirty="0"/>
              <a:t> S </a:t>
            </a:r>
            <a:r>
              <a:rPr lang="en-US" sz="1100" dirty="0"/>
              <a:t>if they prefer spontaneity vs </a:t>
            </a:r>
            <a:r>
              <a:rPr lang="en-US" sz="1100" b="1" dirty="0"/>
              <a:t>C</a:t>
            </a:r>
            <a:r>
              <a:rPr lang="en-US" sz="1100" dirty="0"/>
              <a:t> if they prefer control.</a:t>
            </a:r>
          </a:p>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B48A0C-AF58-A624-3E88-058332099C58}"/>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698146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EDDFF-CE80-0E01-AB9C-9A59015E9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ED2FD-165B-59AE-5D47-827A88CD7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B1FB0-5FAE-E63F-3AFD-0738662ED856}"/>
              </a:ext>
            </a:extLst>
          </p:cNvPr>
          <p:cNvSpPr>
            <a:spLocks noGrp="1"/>
          </p:cNvSpPr>
          <p:nvPr>
            <p:ph type="body" idx="1"/>
          </p:nvPr>
        </p:nvSpPr>
        <p:spPr/>
        <p:txBody>
          <a:bodyPr/>
          <a:lstStyle/>
          <a:p>
            <a:pPr lvl="0">
              <a:defRPr sz="1800"/>
            </a:pPr>
            <a:r>
              <a:rPr lang="en-US" sz="1100" dirty="0"/>
              <a:t>In this activity, participants type letters on the chat based on the criteria you give.</a:t>
            </a:r>
          </a:p>
          <a:p>
            <a:pPr lvl="0">
              <a:defRPr sz="1800"/>
            </a:pPr>
            <a:r>
              <a:rPr lang="en-US" sz="1100" dirty="0"/>
              <a:t>Start with this quadrant and give a quick overview.</a:t>
            </a:r>
          </a:p>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364D5D-0875-7CD2-C494-92A084B514CE}"/>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800750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F8E06-E9C5-2F57-86E2-5BB48FBB2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FCE017-3351-E119-2417-6F466A158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082B1C-7B87-4940-21F7-8553923234B0}"/>
              </a:ext>
            </a:extLst>
          </p:cNvPr>
          <p:cNvSpPr>
            <a:spLocks noGrp="1"/>
          </p:cNvSpPr>
          <p:nvPr>
            <p:ph type="body" idx="1"/>
          </p:nvPr>
        </p:nvSpPr>
        <p:spPr/>
        <p:txBody>
          <a:bodyPr/>
          <a:lstStyle/>
          <a:p>
            <a:pPr>
              <a:lnSpc>
                <a:spcPct val="107000"/>
              </a:lnSpc>
            </a:pPr>
            <a:r>
              <a:rPr lang="en-US" sz="1100" dirty="0">
                <a:latin typeface="Calibri" panose="020F0502020204030204" pitchFamily="34" charset="0"/>
                <a:ea typeface="Calibri" panose="020F0502020204030204" pitchFamily="34" charset="0"/>
                <a:cs typeface="Arial" panose="020B0604020202020204" pitchFamily="34" charset="0"/>
              </a:rPr>
              <a:t>Talking Points</a:t>
            </a:r>
          </a:p>
          <a:p>
            <a:pPr marL="176679" indent="-176679">
              <a:lnSpc>
                <a:spcPct val="107000"/>
              </a:lnSpc>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Arial" panose="020B0604020202020204" pitchFamily="34" charset="0"/>
              </a:rPr>
              <a:t>Discuss the axis.</a:t>
            </a:r>
            <a:endParaRPr lang="en-GB" sz="1100" b="1" dirty="0">
              <a:latin typeface="Calibri" panose="020F0502020204030204" pitchFamily="34" charset="0"/>
              <a:ea typeface="Calibri" panose="020F0502020204030204" pitchFamily="34" charset="0"/>
              <a:cs typeface="Arial" panose="020B0604020202020204" pitchFamily="34" charset="0"/>
            </a:endParaRPr>
          </a:p>
          <a:p>
            <a:pPr marL="647824" lvl="1"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X axis – How you show up in a room, in a meeting, in an interaction</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118968" lvl="2" indent="-176679">
              <a:lnSpc>
                <a:spcPct val="107000"/>
              </a:lnSpc>
              <a:buFont typeface="Arial" panose="020B0604020202020204" pitchFamily="34" charset="0"/>
              <a:buChar char="•"/>
            </a:pPr>
            <a:r>
              <a:rPr lang="en-US" sz="1100" u="sng" dirty="0">
                <a:latin typeface="Calibri" panose="020F0502020204030204" pitchFamily="34" charset="0"/>
                <a:ea typeface="Calibri" panose="020F0502020204030204" pitchFamily="34" charset="0"/>
                <a:cs typeface="Arial" panose="020B0604020202020204" pitchFamily="34" charset="0"/>
              </a:rPr>
              <a:t>Easy Going</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Relaxed</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Slightly backward from the group, step backwards, </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Tend to ask questions</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Tend to be more of a listener</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Tend to be more curious</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118968" lvl="2" indent="-176679">
              <a:lnSpc>
                <a:spcPct val="107000"/>
              </a:lnSpc>
              <a:buFont typeface="Arial" panose="020B0604020202020204" pitchFamily="34" charset="0"/>
              <a:buChar char="•"/>
            </a:pPr>
            <a:r>
              <a:rPr lang="en-US" sz="1100" u="sng" dirty="0">
                <a:latin typeface="Calibri" panose="020F0502020204030204" pitchFamily="34" charset="0"/>
                <a:ea typeface="Calibri" panose="020F0502020204030204" pitchFamily="34" charset="0"/>
                <a:cs typeface="Arial" panose="020B0604020202020204" pitchFamily="34" charset="0"/>
              </a:rPr>
              <a:t>Dominant</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Tend to be the talker</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Does a lot of the telling whether it’s the “</a:t>
            </a:r>
            <a:r>
              <a:rPr lang="en-US" sz="1100" dirty="0" err="1">
                <a:latin typeface="Calibri" panose="020F0502020204030204" pitchFamily="34" charset="0"/>
                <a:ea typeface="Calibri" panose="020F0502020204030204" pitchFamily="34" charset="0"/>
                <a:cs typeface="Arial" panose="020B0604020202020204" pitchFamily="34" charset="0"/>
              </a:rPr>
              <a:t>centre</a:t>
            </a:r>
            <a:r>
              <a:rPr lang="en-US" sz="1100" dirty="0">
                <a:latin typeface="Calibri" panose="020F0502020204030204" pitchFamily="34" charset="0"/>
                <a:ea typeface="Calibri" panose="020F0502020204030204" pitchFamily="34" charset="0"/>
                <a:cs typeface="Arial" panose="020B0604020202020204" pitchFamily="34" charset="0"/>
              </a:rPr>
              <a:t> of attention” telling or “giving instructions” kind of telling</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Occupying more physical and verbal presentations in a group</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76679" indent="-176679">
              <a:lnSpc>
                <a:spcPct val="107000"/>
              </a:lnSpc>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Arial" panose="020B0604020202020204" pitchFamily="34" charset="0"/>
              </a:rPr>
              <a:t>Ask people where they are in that particular axis. If they have not completed the online assessment yet, share the assessment with them after explaining the model.</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76679" indent="-176679">
              <a:lnSpc>
                <a:spcPct val="107000"/>
              </a:lnSpc>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Arial" panose="020B0604020202020204" pitchFamily="34" charset="0"/>
              </a:rPr>
              <a:t>For an in-person session, set up tapes across the room (floor) – representing the axis. Have the participants line up or go to the side of the axis they can relate with/the side revealed by their assessment – one side being labelled as Dominant, another side as Easy-going.</a:t>
            </a:r>
            <a:endParaRPr lang="en-GB" sz="1100" dirty="0">
              <a:latin typeface="Calibri" panose="020F0502020204030204" pitchFamily="34" charset="0"/>
              <a:ea typeface="Calibri" panose="020F0502020204030204" pitchFamily="34" charset="0"/>
              <a:cs typeface="Arial" panose="020B0604020202020204" pitchFamily="34" charset="0"/>
            </a:endParaRPr>
          </a:p>
          <a:p>
            <a:pPr marL="647824" lvl="1"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Y axis – Your relationship with things or people or task</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118968" lvl="2" indent="-176679">
              <a:lnSpc>
                <a:spcPct val="107000"/>
              </a:lnSpc>
              <a:buFont typeface="Arial" panose="020B0604020202020204" pitchFamily="34" charset="0"/>
              <a:buChar char="•"/>
            </a:pPr>
            <a:r>
              <a:rPr lang="en-US" sz="1100" u="sng" dirty="0">
                <a:latin typeface="Calibri" panose="020F0502020204030204" pitchFamily="34" charset="0"/>
                <a:ea typeface="Calibri" panose="020F0502020204030204" pitchFamily="34" charset="0"/>
                <a:cs typeface="Arial" panose="020B0604020202020204" pitchFamily="34" charset="0"/>
              </a:rPr>
              <a:t>Spontaneous</a:t>
            </a:r>
            <a:endParaRPr lang="en-GB" sz="1100" u="sng"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Drawn towards people, social interaction</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Dynamic and spontaneous, fluid interaction with people</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When you start your day, you prefer to interact with people first than starting with your tasks</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118968" lvl="2" indent="-176679">
              <a:lnSpc>
                <a:spcPct val="107000"/>
              </a:lnSpc>
              <a:buFont typeface="Arial" panose="020B0604020202020204" pitchFamily="34" charset="0"/>
              <a:buChar char="•"/>
            </a:pPr>
            <a:r>
              <a:rPr lang="en-US" sz="1100" u="sng" dirty="0">
                <a:latin typeface="Calibri" panose="020F0502020204030204" pitchFamily="34" charset="0"/>
                <a:ea typeface="Calibri" panose="020F0502020204030204" pitchFamily="34" charset="0"/>
                <a:cs typeface="Arial" panose="020B0604020202020204" pitchFamily="34" charset="0"/>
              </a:rPr>
              <a:t>Task</a:t>
            </a:r>
            <a:endParaRPr lang="en-GB" sz="1100" u="sng"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Task-driven</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When you start your day, you prefer to get on with your task rather than interact with people</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When you are in a dialogue with a person, you are more interested in what their product is, and what they can offer instead of knowing the person</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590113" lvl="3" indent="-176679">
              <a:lnSpc>
                <a:spcPct val="107000"/>
              </a:lnSpc>
              <a:buFont typeface="Arial" panose="020B0604020202020204" pitchFamily="34" charset="0"/>
              <a:buChar char="•"/>
            </a:pPr>
            <a:r>
              <a:rPr lang="en-US" sz="1100" dirty="0">
                <a:latin typeface="Calibri" panose="020F0502020204030204" pitchFamily="34" charset="0"/>
                <a:ea typeface="Calibri" panose="020F0502020204030204" pitchFamily="34" charset="0"/>
                <a:cs typeface="Arial" panose="020B0604020202020204" pitchFamily="34" charset="0"/>
              </a:rPr>
              <a:t>Your to-do list gets straight down to tasks and work, instead of prioritizing building relationships</a:t>
            </a:r>
            <a:endParaRPr lang="en-GB" sz="1100" dirty="0">
              <a:latin typeface="Calibri" panose="020F0502020204030204" pitchFamily="34" charset="0"/>
              <a:ea typeface="Calibri" panose="020F0502020204030204" pitchFamily="34" charset="0"/>
              <a:cs typeface="Arial" panose="020B0604020202020204" pitchFamily="34" charset="0"/>
            </a:endParaRPr>
          </a:p>
          <a:p>
            <a:pPr marL="176679" indent="-176679">
              <a:lnSpc>
                <a:spcPct val="107000"/>
              </a:lnSpc>
              <a:spcAft>
                <a:spcPts val="824"/>
              </a:spcAft>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Arial" panose="020B0604020202020204" pitchFamily="34" charset="0"/>
              </a:rPr>
              <a:t>Similar to the previous activity, mark up the tapes on the ground and have people move to the axis where they feel they belong, or the side revealed by their assessment.</a:t>
            </a:r>
          </a:p>
          <a:p>
            <a:pPr marL="176679" indent="-176679">
              <a:lnSpc>
                <a:spcPct val="107000"/>
              </a:lnSpc>
              <a:spcAft>
                <a:spcPts val="824"/>
              </a:spcAft>
              <a:buFont typeface="Arial" panose="020B0604020202020204" pitchFamily="34" charset="0"/>
              <a:buChar char="•"/>
            </a:pPr>
            <a:r>
              <a:rPr lang="en-US" sz="1100" b="1" dirty="0">
                <a:latin typeface="Calibri" panose="020F0502020204030204" pitchFamily="34" charset="0"/>
                <a:ea typeface="Calibri" panose="020F0502020204030204" pitchFamily="34" charset="0"/>
                <a:cs typeface="Arial" panose="020B0604020202020204" pitchFamily="34" charset="0"/>
              </a:rPr>
              <a:t>Participants might be challenged in determining where they belong. Direct them to their overarching preferences. Have them recall their day or week at work, and how much of their usual work experience reflects that part of the axis.</a:t>
            </a: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984E0F6-7445-067C-987C-B5D0A10D09BE}"/>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833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5C9A-2A45-C5A4-8398-F10528733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78DB2-0DB2-99E5-0208-94766E5DB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91781-AD2C-BB4F-8142-5D3E80C1FEB7}"/>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CFDC29-B25A-7324-A2BA-2720B77FDE77}"/>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1826501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 how flexing is important in the overall Executive Presence model. </a:t>
            </a:r>
            <a:r>
              <a:rPr lang="en-US" b="0" dirty="0"/>
              <a:t>Strong leaders don’t just rely on one style. They adjust their presence to build rapport, influence effectively, and command attention in a variety of settings.</a:t>
            </a:r>
          </a:p>
        </p:txBody>
      </p:sp>
      <p:sp>
        <p:nvSpPr>
          <p:cNvPr id="4" name="Slide Number Placeholder 3"/>
          <p:cNvSpPr>
            <a:spLocks noGrp="1"/>
          </p:cNvSpPr>
          <p:nvPr>
            <p:ph type="sldNum" sz="quarter" idx="5"/>
          </p:nvPr>
        </p:nvSpPr>
        <p:spPr/>
        <p:txBody>
          <a:bodyPr/>
          <a:lstStyle/>
          <a:p>
            <a:pPr>
              <a:defRPr/>
            </a:pPr>
            <a:fld id="{93975201-41C7-4AF5-8D27-846C18C2D99D}" type="slidenum">
              <a:rPr lang="en-US" smtClean="0"/>
              <a:pPr>
                <a:defRPr/>
              </a:pPr>
              <a:t>15</a:t>
            </a:fld>
            <a:endParaRPr lang="en-US"/>
          </a:p>
        </p:txBody>
      </p:sp>
    </p:spTree>
    <p:extLst>
      <p:ext uri="{BB962C8B-B14F-4D97-AF65-F5344CB8AC3E}">
        <p14:creationId xmlns:p14="http://schemas.microsoft.com/office/powerpoint/2010/main" val="2020384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A8F86-360B-5D9A-AB4F-DA16B3489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B966D-F0E6-9F0E-0482-94392530E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FA483-3605-2FA3-7180-7241BC16B569}"/>
              </a:ext>
            </a:extLst>
          </p:cNvPr>
          <p:cNvSpPr>
            <a:spLocks noGrp="1"/>
          </p:cNvSpPr>
          <p:nvPr>
            <p:ph type="body" idx="1"/>
          </p:nvPr>
        </p:nvSpPr>
        <p:spPr/>
        <p:txBody>
          <a:bodyPr/>
          <a:lstStyle/>
          <a:p>
            <a:r>
              <a:rPr lang="en-GB" dirty="0"/>
              <a:t>In breakout rooms, have them explore these topics.</a:t>
            </a:r>
          </a:p>
          <a:p>
            <a:endParaRPr lang="en-GB" dirty="0"/>
          </a:p>
          <a:p>
            <a:r>
              <a:rPr lang="en-GB" dirty="0"/>
              <a:t>The succeeding slides answer these questions. </a:t>
            </a:r>
          </a:p>
        </p:txBody>
      </p:sp>
      <p:sp>
        <p:nvSpPr>
          <p:cNvPr id="4" name="Slide Number Placeholder 3">
            <a:extLst>
              <a:ext uri="{FF2B5EF4-FFF2-40B4-BE49-F238E27FC236}">
                <a16:creationId xmlns:a16="http://schemas.microsoft.com/office/drawing/2014/main" id="{AEC1EF89-32F6-BE74-7E6B-7F88391251BC}"/>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3702927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95C9A-2A45-C5A4-8398-F10528733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78DB2-0DB2-99E5-0208-94766E5DB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91781-AD2C-BB4F-8142-5D3E80C1FEB7}"/>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CFDC29-B25A-7324-A2BA-2720B77FDE77}"/>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1826501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CCA91-B714-1DCB-C249-58A7FE186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61703A-F496-7BC0-EDAA-F443825C5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96B5A-0CF2-5A01-6E58-86F84DEAFF45}"/>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FFD0D42-462B-B24F-F404-5F9206D4A0EE}"/>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415370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1D6B-D274-FF90-4FA9-8B719D892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7E983-A133-7A61-CBFA-36B735077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68F19-05D7-1FB9-A094-9D32C705A0E2}"/>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225BF63-8CF2-B8D0-FD84-B8DBD901C6B1}"/>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19</a:t>
            </a:fld>
            <a:endParaRPr lang="en-US">
              <a:solidFill>
                <a:prstClr val="black"/>
              </a:solidFill>
              <a:latin typeface="Calibri" panose="020F0502020204030204"/>
            </a:endParaRPr>
          </a:p>
        </p:txBody>
      </p:sp>
    </p:spTree>
    <p:extLst>
      <p:ext uri="{BB962C8B-B14F-4D97-AF65-F5344CB8AC3E}">
        <p14:creationId xmlns:p14="http://schemas.microsoft.com/office/powerpoint/2010/main" val="27296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Activities</a:t>
            </a:r>
          </a:p>
          <a:p>
            <a:pPr marL="228600" indent="-228600">
              <a:buAutoNum type="arabicPeriod"/>
            </a:pPr>
            <a:r>
              <a:rPr lang="en-US" dirty="0"/>
              <a:t>Reflections from the Launch – Have participants type their answers/win-learn-change since the launch. “</a:t>
            </a:r>
            <a:r>
              <a:rPr lang="en-US" b="0" dirty="0"/>
              <a:t>Since the launch, what personal insights or reflections have you had about Executive Presence? How have you noticed it showing up in yourself or others?” </a:t>
            </a:r>
            <a:r>
              <a:rPr lang="en-US" dirty="0"/>
              <a:t>Read aloud or summarize a few responses to reinforce key takeaways and themes.</a:t>
            </a:r>
          </a:p>
          <a:p>
            <a:pPr marL="228600" indent="-228600">
              <a:buAutoNum type="arabicPeriod"/>
            </a:pPr>
            <a:r>
              <a:rPr lang="en-US" b="0" dirty="0"/>
              <a:t>Energizer: Find Your Style. Participants type letters on the chat based on the criteria the facilitator gives:</a:t>
            </a:r>
          </a:p>
          <a:p>
            <a:pPr marL="0" indent="0">
              <a:buNone/>
            </a:pPr>
            <a:r>
              <a:rPr lang="en-US" b="0" dirty="0"/>
              <a:t>1</a:t>
            </a:r>
            <a:r>
              <a:rPr lang="en-US" b="0" baseline="30000" dirty="0"/>
              <a:t>st</a:t>
            </a:r>
            <a:r>
              <a:rPr lang="en-US" b="0" dirty="0"/>
              <a:t> round:</a:t>
            </a:r>
          </a:p>
          <a:p>
            <a:pPr marL="228600" indent="-228600">
              <a:buFont typeface="Arial" panose="020B0604020202020204" pitchFamily="34" charset="0"/>
              <a:buChar char="•"/>
            </a:pPr>
            <a:r>
              <a:rPr lang="en-US" b="0" dirty="0"/>
              <a:t>R for Relationship-Oriented or T for Task-Oriented</a:t>
            </a:r>
          </a:p>
          <a:p>
            <a:pPr marL="228600" indent="-228600">
              <a:buFont typeface="Arial" panose="020B0604020202020204" pitchFamily="34" charset="0"/>
              <a:buChar char="•"/>
            </a:pPr>
            <a:r>
              <a:rPr lang="en-US" b="0" dirty="0"/>
              <a:t>Participant types R.</a:t>
            </a:r>
          </a:p>
          <a:p>
            <a:pPr marL="0" indent="0">
              <a:buFont typeface="Arial" panose="020B0604020202020204" pitchFamily="34" charset="0"/>
              <a:buNone/>
            </a:pPr>
            <a:r>
              <a:rPr lang="en-US" b="0" dirty="0"/>
              <a:t>2</a:t>
            </a:r>
            <a:r>
              <a:rPr lang="en-US" b="0" baseline="30000" dirty="0"/>
              <a:t>nd</a:t>
            </a:r>
            <a:r>
              <a:rPr lang="en-US" b="0" dirty="0"/>
              <a:t> round they add the letter to their previous choice with the new criteria the facilitator gives</a:t>
            </a:r>
          </a:p>
          <a:p>
            <a:pPr marL="171450" indent="-171450">
              <a:buFont typeface="Arial" panose="020B0604020202020204" pitchFamily="34" charset="0"/>
              <a:buChar char="•"/>
            </a:pPr>
            <a:r>
              <a:rPr lang="en-US" b="0" dirty="0"/>
              <a:t>A for Assertive or E for Easygoing</a:t>
            </a:r>
          </a:p>
          <a:p>
            <a:pPr marL="171450" indent="-171450">
              <a:buFont typeface="Arial" panose="020B0604020202020204" pitchFamily="34" charset="0"/>
              <a:buChar char="•"/>
            </a:pPr>
            <a:r>
              <a:rPr lang="en-US" b="0" dirty="0"/>
              <a:t>Participant types, R, A or R, E</a:t>
            </a:r>
          </a:p>
          <a:p>
            <a:pPr marL="0" indent="0">
              <a:buFont typeface="Arial" panose="020B0604020202020204" pitchFamily="34" charset="0"/>
              <a:buNone/>
            </a:pPr>
            <a:r>
              <a:rPr lang="en-US" b="0" dirty="0"/>
              <a:t>The facilitator reveals their communication style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Task-Oriented, Assertive (T, A) – Driver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Relationship-Oriented, Easygoing - Amiable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Task-Oriented, Easygoing - Analytical </a:t>
            </a:r>
          </a:p>
          <a:p>
            <a:pPr marL="0" indent="0">
              <a:buFont typeface="Arial" panose="020B0604020202020204" pitchFamily="34" charset="0"/>
              <a:buNone/>
            </a:pPr>
            <a:r>
              <a:rPr lang="en-US" b="0" dirty="0"/>
              <a:t>Relationship-Oriented, Assertive (R, A) – Expressive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Ask participants to change their names and add the initials. If they are</a:t>
            </a:r>
          </a:p>
          <a:p>
            <a:pPr marL="0" indent="0">
              <a:buFont typeface="Arial" panose="020B0604020202020204" pitchFamily="34" charset="0"/>
              <a:buNone/>
            </a:pPr>
            <a:r>
              <a:rPr lang="en-US" b="0" dirty="0"/>
              <a:t>Driver – D</a:t>
            </a:r>
          </a:p>
          <a:p>
            <a:pPr marL="0" indent="0">
              <a:buFont typeface="Arial" panose="020B0604020202020204" pitchFamily="34" charset="0"/>
              <a:buNone/>
            </a:pPr>
            <a:r>
              <a:rPr lang="en-US" b="0" dirty="0"/>
              <a:t>Amiable – AM</a:t>
            </a:r>
          </a:p>
          <a:p>
            <a:pPr marL="0" indent="0">
              <a:buFont typeface="Arial" panose="020B0604020202020204" pitchFamily="34" charset="0"/>
              <a:buNone/>
            </a:pPr>
            <a:r>
              <a:rPr lang="en-US" b="0" dirty="0"/>
              <a:t>Analytical – AN</a:t>
            </a:r>
          </a:p>
          <a:p>
            <a:pPr marL="0" indent="0">
              <a:buFont typeface="Arial" panose="020B0604020202020204" pitchFamily="34" charset="0"/>
              <a:buNone/>
            </a:pPr>
            <a:r>
              <a:rPr lang="en-US" b="0" dirty="0"/>
              <a:t>Expressive – A</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3. Breakout Room – Flexing. Participants are placed in their breakout rooms and they discuss how to flex to their dominant styles.</a:t>
            </a:r>
          </a:p>
          <a:p>
            <a:pPr marL="0" indent="0">
              <a:buNone/>
            </a:pPr>
            <a:endParaRPr lang="en-US" b="0" dirty="0"/>
          </a:p>
        </p:txBody>
      </p:sp>
      <p:sp>
        <p:nvSpPr>
          <p:cNvPr id="4" name="Slide Number Placeholder 3"/>
          <p:cNvSpPr>
            <a:spLocks noGrp="1"/>
          </p:cNvSpPr>
          <p:nvPr>
            <p:ph type="sldNum" sz="quarter" idx="5"/>
          </p:nvPr>
        </p:nvSpPr>
        <p:spPr/>
        <p:txBody>
          <a:bodyPr/>
          <a:lstStyle/>
          <a:p>
            <a:pPr>
              <a:defRPr/>
            </a:pPr>
            <a:fld id="{93975201-41C7-4AF5-8D27-846C18C2D99D}" type="slidenum">
              <a:rPr lang="en-US" smtClean="0"/>
              <a:pPr>
                <a:defRPr/>
              </a:pPr>
              <a:t>1</a:t>
            </a:fld>
            <a:endParaRPr lang="en-US"/>
          </a:p>
        </p:txBody>
      </p:sp>
    </p:spTree>
    <p:extLst>
      <p:ext uri="{BB962C8B-B14F-4D97-AF65-F5344CB8AC3E}">
        <p14:creationId xmlns:p14="http://schemas.microsoft.com/office/powerpoint/2010/main" val="1191548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67317-B01C-4633-5984-7501FF9EF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279FC-AF72-5ABB-01E2-F74AE9C293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91831-E365-A7CE-4F3D-9041EFE03F2C}"/>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71689D8-B87F-F239-F6EF-50FCF9FDAD50}"/>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4080640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B8B3-3135-10C1-8DF7-5D7BCC362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6F41B-5417-D8AF-F2ED-D3C77C527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A9BC11-BE6F-725C-E600-F53CC38E33ED}"/>
              </a:ext>
            </a:extLst>
          </p:cNvPr>
          <p:cNvSpPr>
            <a:spLocks noGrp="1"/>
          </p:cNvSpPr>
          <p:nvPr>
            <p:ph type="body" idx="1"/>
          </p:nvPr>
        </p:nvSpPr>
        <p:spPr/>
        <p:txBody>
          <a:bodyPr/>
          <a:lstStyle/>
          <a:p>
            <a:pPr>
              <a:lnSpc>
                <a:spcPct val="107000"/>
              </a:lnSpc>
            </a:pPr>
            <a:endParaRPr lang="en-GB" sz="1100" dirty="0">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4FB6719-1B29-B44A-FD22-904A4F73B7C3}"/>
              </a:ext>
            </a:extLst>
          </p:cNvPr>
          <p:cNvSpPr>
            <a:spLocks noGrp="1"/>
          </p:cNvSpPr>
          <p:nvPr>
            <p:ph type="sldNum" sz="quarter" idx="5"/>
          </p:nvPr>
        </p:nvSpPr>
        <p:spPr/>
        <p:txBody>
          <a:bodyPr/>
          <a:lstStyle/>
          <a:p>
            <a:pPr defTabSz="942289">
              <a:defRPr/>
            </a:pPr>
            <a:fld id="{4AF7EFCF-51E3-2A44-89A9-BFFBEBAAAA4C}" type="slidenum">
              <a:rPr lang="en-US">
                <a:solidFill>
                  <a:prstClr val="black"/>
                </a:solidFill>
                <a:latin typeface="Calibri" panose="020F0502020204030204"/>
              </a:rPr>
              <a:pPr defTabSz="942289">
                <a:defRPr/>
              </a:pPr>
              <a:t>21</a:t>
            </a:fld>
            <a:endParaRPr lang="en-US">
              <a:solidFill>
                <a:prstClr val="black"/>
              </a:solidFill>
              <a:latin typeface="Calibri" panose="020F0502020204030204"/>
            </a:endParaRPr>
          </a:p>
        </p:txBody>
      </p:sp>
    </p:spTree>
    <p:extLst>
      <p:ext uri="{BB962C8B-B14F-4D97-AF65-F5344CB8AC3E}">
        <p14:creationId xmlns:p14="http://schemas.microsoft.com/office/powerpoint/2010/main" val="1346774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1CFE1-88F3-9FCA-2C5A-783415A78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2F153-1719-1D78-5AAE-446335B7A0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25951-F9A2-7C77-207B-00985DC21197}"/>
              </a:ext>
            </a:extLst>
          </p:cNvPr>
          <p:cNvSpPr>
            <a:spLocks noGrp="1"/>
          </p:cNvSpPr>
          <p:nvPr>
            <p:ph type="body" idx="1"/>
          </p:nvPr>
        </p:nvSpPr>
        <p:spPr/>
        <p:txBody>
          <a:bodyPr/>
          <a:lstStyle/>
          <a:p>
            <a:pPr>
              <a:lnSpc>
                <a:spcPct val="107000"/>
              </a:lnSpc>
              <a:spcAft>
                <a:spcPts val="618"/>
              </a:spcAft>
              <a:tabLst>
                <a:tab pos="471145" algn="l"/>
              </a:tabLst>
            </a:pPr>
            <a:endParaRPr lang="en-US" dirty="0"/>
          </a:p>
          <a:p>
            <a:endParaRPr lang="en-US" b="1" dirty="0"/>
          </a:p>
        </p:txBody>
      </p:sp>
      <p:sp>
        <p:nvSpPr>
          <p:cNvPr id="4" name="Slide Number Placeholder 3">
            <a:extLst>
              <a:ext uri="{FF2B5EF4-FFF2-40B4-BE49-F238E27FC236}">
                <a16:creationId xmlns:a16="http://schemas.microsoft.com/office/drawing/2014/main" id="{7F01F2A9-61F8-B2CA-A00D-CE6D2A30A9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339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B5B21-765A-B3DC-3FE6-9F3A48637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0D395-598F-42FF-524D-0BAF17347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0570F-0515-EDEA-65B4-C3BBAA2C7855}"/>
              </a:ext>
            </a:extLst>
          </p:cNvPr>
          <p:cNvSpPr>
            <a:spLocks noGrp="1"/>
          </p:cNvSpPr>
          <p:nvPr>
            <p:ph type="body" idx="1"/>
          </p:nvPr>
        </p:nvSpPr>
        <p:spPr/>
        <p:txBody>
          <a:bodyPr/>
          <a:lstStyle/>
          <a:p>
            <a:pPr algn="l" latinLnBrk="0">
              <a:lnSpc>
                <a:spcPts val="1500"/>
              </a:lnSpc>
            </a:pPr>
            <a:r>
              <a:rPr lang="en-US" b="0" i="0" dirty="0">
                <a:solidFill>
                  <a:srgbClr val="323130"/>
                </a:solidFill>
                <a:effectLst/>
                <a:latin typeface="Segoe UI" panose="020B0502040204020203" pitchFamily="34" charset="0"/>
              </a:rPr>
              <a:t>Write down their win, learn, change. </a:t>
            </a:r>
          </a:p>
          <a:p>
            <a:pPr algn="l" latinLnBrk="0">
              <a:lnSpc>
                <a:spcPts val="1200"/>
              </a:lnSpc>
            </a:pPr>
            <a:r>
              <a:rPr lang="en-US" b="0" i="0" dirty="0">
                <a:solidFill>
                  <a:srgbClr val="605E5C"/>
                </a:solidFill>
                <a:effectLst/>
                <a:latin typeface="Segoe UI Semibold" panose="020B0702040204020203" pitchFamily="34" charset="0"/>
              </a:rPr>
              <a:t>J</a:t>
            </a:r>
            <a:endParaRPr lang="en-HK" dirty="0"/>
          </a:p>
          <a:p>
            <a:endParaRPr lang="en-US" b="1" dirty="0"/>
          </a:p>
        </p:txBody>
      </p:sp>
      <p:sp>
        <p:nvSpPr>
          <p:cNvPr id="4" name="Slide Number Placeholder 3">
            <a:extLst>
              <a:ext uri="{FF2B5EF4-FFF2-40B4-BE49-F238E27FC236}">
                <a16:creationId xmlns:a16="http://schemas.microsoft.com/office/drawing/2014/main" id="{DABC81C3-DD46-659B-D75A-CFCD53606E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409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48EDB-1CF5-F28C-716E-31BE4FB6A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2CD17-49B5-C882-0CFE-01BA2C476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34A13-D944-774F-5CCE-5996B1177F5A}"/>
              </a:ext>
            </a:extLst>
          </p:cNvPr>
          <p:cNvSpPr>
            <a:spLocks noGrp="1"/>
          </p:cNvSpPr>
          <p:nvPr>
            <p:ph type="body" idx="1"/>
          </p:nvPr>
        </p:nvSpPr>
        <p:spPr/>
        <p:txBody>
          <a:bodyPr/>
          <a:lstStyle/>
          <a:p>
            <a:pPr algn="l" latinLnBrk="0">
              <a:lnSpc>
                <a:spcPts val="1500"/>
              </a:lnSpc>
            </a:pPr>
            <a:r>
              <a:rPr lang="en-US" b="0" i="0" dirty="0">
                <a:solidFill>
                  <a:srgbClr val="323130"/>
                </a:solidFill>
                <a:effectLst/>
                <a:latin typeface="Segoe UI" panose="020B0502040204020203" pitchFamily="34" charset="0"/>
              </a:rPr>
              <a:t>Write down their win, learn, change. </a:t>
            </a:r>
          </a:p>
          <a:p>
            <a:pPr algn="l" latinLnBrk="0">
              <a:lnSpc>
                <a:spcPts val="1200"/>
              </a:lnSpc>
            </a:pPr>
            <a:r>
              <a:rPr lang="en-US" b="0" i="0" dirty="0">
                <a:solidFill>
                  <a:srgbClr val="605E5C"/>
                </a:solidFill>
                <a:effectLst/>
                <a:latin typeface="Segoe UI Semibold" panose="020B0702040204020203" pitchFamily="34" charset="0"/>
              </a:rPr>
              <a:t>J</a:t>
            </a:r>
            <a:endParaRPr lang="en-HK" dirty="0"/>
          </a:p>
          <a:p>
            <a:endParaRPr lang="en-US" dirty="0"/>
          </a:p>
        </p:txBody>
      </p:sp>
      <p:sp>
        <p:nvSpPr>
          <p:cNvPr id="4" name="Slide Number Placeholder 3">
            <a:extLst>
              <a:ext uri="{FF2B5EF4-FFF2-40B4-BE49-F238E27FC236}">
                <a16:creationId xmlns:a16="http://schemas.microsoft.com/office/drawing/2014/main" id="{8136BD15-0715-CA42-ADC0-D4597D1D59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75201-41C7-4AF5-8D27-846C18C2D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763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CE3C6-5DC6-DF26-9C99-0D3EB4633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EE977-A52F-9187-3C8D-3FD866071D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0F24C-653F-C83D-AC36-1EDA3ABB8846}"/>
              </a:ext>
            </a:extLst>
          </p:cNvPr>
          <p:cNvSpPr>
            <a:spLocks noGrp="1"/>
          </p:cNvSpPr>
          <p:nvPr>
            <p:ph type="body" idx="1"/>
          </p:nvPr>
        </p:nvSpPr>
        <p:spPr/>
        <p:txBody>
          <a:bodyPr/>
          <a:lstStyle/>
          <a:p>
            <a:pPr marL="0" indent="0">
              <a:buFont typeface="Arial" panose="020B0604020202020204" pitchFamily="34" charset="0"/>
              <a:buNone/>
            </a:pPr>
            <a:r>
              <a:rPr lang="en-US" dirty="0"/>
              <a:t>Keynote Sessions: Elevating Leadership Presence: Following the launch, participants will progress through four 60-minute modules, each designed to build on their executive presence:</a:t>
            </a:r>
          </a:p>
          <a:p>
            <a:pPr marL="685800" lvl="1" indent="-228600">
              <a:buFont typeface="+mj-lt"/>
              <a:buAutoNum type="arabicPeriod"/>
            </a:pPr>
            <a:r>
              <a:rPr lang="en-US" dirty="0"/>
              <a:t>Communicating with Impact – Understanding personal communication tendencies and adapting strategies to connect and engage.</a:t>
            </a:r>
          </a:p>
          <a:p>
            <a:pPr marL="685800" lvl="1" indent="-228600">
              <a:buFont typeface="+mj-lt"/>
              <a:buAutoNum type="arabicPeriod"/>
            </a:pPr>
            <a:r>
              <a:rPr lang="en-US" dirty="0"/>
              <a:t>Powerful Presenter – Applying proven techniques to command presence in both in-person and virtual settings.</a:t>
            </a:r>
          </a:p>
          <a:p>
            <a:pPr marL="685800" lvl="1" indent="-228600">
              <a:buFont typeface="+mj-lt"/>
              <a:buAutoNum type="arabicPeriod"/>
            </a:pPr>
            <a:r>
              <a:rPr lang="en-US" dirty="0"/>
              <a:t>Leadership Presence – Regulating energy and emotional state to ensure a consistent, credible, and authoritative presence.</a:t>
            </a:r>
          </a:p>
          <a:p>
            <a:pPr marL="685800" lvl="1" indent="-228600">
              <a:buFont typeface="+mj-lt"/>
              <a:buAutoNum type="arabicPeriod"/>
            </a:pPr>
            <a:r>
              <a:rPr lang="en-US" dirty="0"/>
              <a:t>Business Storytelling –  Equipping participants with storytelling techniques to convey ideas with clarity and impact, ensuring messages resonate and drive action.</a:t>
            </a:r>
          </a:p>
          <a:p>
            <a:endParaRPr lang="en-US" dirty="0"/>
          </a:p>
          <a:p>
            <a:endParaRPr lang="en-US" b="1" dirty="0"/>
          </a:p>
        </p:txBody>
      </p:sp>
      <p:sp>
        <p:nvSpPr>
          <p:cNvPr id="4" name="Slide Number Placeholder 3">
            <a:extLst>
              <a:ext uri="{FF2B5EF4-FFF2-40B4-BE49-F238E27FC236}">
                <a16:creationId xmlns:a16="http://schemas.microsoft.com/office/drawing/2014/main" id="{D63639F0-1ACB-73BE-47B3-E2C174887E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887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7CBA-C1EC-2EE4-6CAE-04000368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0F5ED-9CBD-4F09-A5AF-F95CD8CD1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C18259-7B6C-9F9A-8F27-B942A360816C}"/>
              </a:ext>
            </a:extLst>
          </p:cNvPr>
          <p:cNvSpPr>
            <a:spLocks noGrp="1"/>
          </p:cNvSpPr>
          <p:nvPr>
            <p:ph type="body" idx="1"/>
          </p:nvPr>
        </p:nvSpPr>
        <p:spPr/>
        <p:txBody>
          <a:bodyPr/>
          <a:lstStyle/>
          <a:p>
            <a:endParaRPr lang="en-US" b="1" dirty="0"/>
          </a:p>
        </p:txBody>
      </p:sp>
      <p:sp>
        <p:nvSpPr>
          <p:cNvPr id="4" name="Slide Number Placeholder 3">
            <a:extLst>
              <a:ext uri="{FF2B5EF4-FFF2-40B4-BE49-F238E27FC236}">
                <a16:creationId xmlns:a16="http://schemas.microsoft.com/office/drawing/2014/main" id="{0527784E-0DFB-D3FD-4B08-C48640A0B8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81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GB" sz="1200" b="1" kern="100" dirty="0">
                <a:effectLst/>
                <a:latin typeface="Barlow" panose="00000500000000000000" pitchFamily="2" charset="0"/>
                <a:ea typeface="Aptos" panose="020B0004020202020204" pitchFamily="34" charset="0"/>
                <a:cs typeface="Times New Roman" panose="02020603050405020304" pitchFamily="18" charset="0"/>
              </a:rPr>
              <a:t>Welcome</a:t>
            </a:r>
            <a:endParaRPr lang="en-SG" sz="1200" kern="100" dirty="0">
              <a:effectLst/>
              <a:latin typeface="Barlow"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Barlow" panose="00000500000000000000" pitchFamily="2" charset="0"/>
                <a:ea typeface="Aptos" panose="020B0004020202020204" pitchFamily="34" charset="0"/>
                <a:cs typeface="Times New Roman" panose="02020603050405020304" pitchFamily="18" charset="0"/>
              </a:rPr>
              <a:t>- Introduce yourself and the purpose of the session</a:t>
            </a:r>
            <a:endParaRPr lang="en-SG" sz="1200" kern="100" dirty="0">
              <a:effectLst/>
              <a:latin typeface="Barlow" panose="00000500000000000000" pitchFamily="2"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Barlow" panose="00000500000000000000" pitchFamily="2" charset="0"/>
                <a:ea typeface="Aptos" panose="020B0004020202020204" pitchFamily="34" charset="0"/>
                <a:cs typeface="Times New Roman" panose="02020603050405020304" pitchFamily="18" charset="0"/>
              </a:rPr>
              <a:t>- Briefly outline the agenda and learning outcomes</a:t>
            </a:r>
            <a:endParaRPr lang="en-SG" sz="1200" kern="100" dirty="0">
              <a:effectLst/>
              <a:latin typeface="Barlow" panose="00000500000000000000" pitchFamily="2"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85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space for learners to share their key takeaways.</a:t>
            </a:r>
          </a:p>
          <a:p>
            <a:r>
              <a:rPr lang="en-US" dirty="0"/>
              <a:t>Ask them to type their answers in the chat to the question: Since the Executive Presence launch, how have you applied what you learned in the way you show up at work?</a:t>
            </a:r>
          </a:p>
          <a:p>
            <a:endParaRPr lang="en-US" dirty="0"/>
          </a:p>
          <a:p>
            <a:r>
              <a:rPr lang="en-US" dirty="0"/>
              <a:t>Read some common themes and highlight examples. </a:t>
            </a:r>
            <a:endParaRPr lang="en-PH" dirty="0"/>
          </a:p>
        </p:txBody>
      </p:sp>
      <p:sp>
        <p:nvSpPr>
          <p:cNvPr id="4" name="Slide Number Placeholder 3"/>
          <p:cNvSpPr>
            <a:spLocks noGrp="1"/>
          </p:cNvSpPr>
          <p:nvPr>
            <p:ph type="sldNum" sz="quarter" idx="5"/>
          </p:nvPr>
        </p:nvSpPr>
        <p:spPr/>
        <p:txBody>
          <a:bodyPr/>
          <a:lstStyle/>
          <a:p>
            <a:fld id="{4AF7EFCF-51E3-2A44-89A9-BFFBEBAAAA4C}" type="slidenum">
              <a:rPr lang="en-US" smtClean="0"/>
              <a:t>4</a:t>
            </a:fld>
            <a:endParaRPr lang="en-US"/>
          </a:p>
        </p:txBody>
      </p:sp>
    </p:spTree>
    <p:extLst>
      <p:ext uri="{BB962C8B-B14F-4D97-AF65-F5344CB8AC3E}">
        <p14:creationId xmlns:p14="http://schemas.microsoft.com/office/powerpoint/2010/main" val="248658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8069D-29C3-09EE-F8EE-A8B565537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48530-1300-968E-EA4E-AC3203441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F2A69-1844-6651-ECE2-71C523083E43}"/>
              </a:ext>
            </a:extLst>
          </p:cNvPr>
          <p:cNvSpPr>
            <a:spLocks noGrp="1"/>
          </p:cNvSpPr>
          <p:nvPr>
            <p:ph type="body" idx="1"/>
          </p:nvPr>
        </p:nvSpPr>
        <p:spPr/>
        <p:txBody>
          <a:bodyPr/>
          <a:lstStyle/>
          <a:p>
            <a:r>
              <a:rPr lang="en-US" b="0" dirty="0"/>
              <a:t>Remind learners of their learning journey.</a:t>
            </a:r>
          </a:p>
          <a:p>
            <a:endParaRPr lang="en-US" b="0" dirty="0"/>
          </a:p>
        </p:txBody>
      </p:sp>
      <p:sp>
        <p:nvSpPr>
          <p:cNvPr id="4" name="Slide Number Placeholder 3">
            <a:extLst>
              <a:ext uri="{FF2B5EF4-FFF2-40B4-BE49-F238E27FC236}">
                <a16:creationId xmlns:a16="http://schemas.microsoft.com/office/drawing/2014/main" id="{112FA398-832E-A417-7871-B06F082B455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45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0E0D3-8654-4653-64FC-1A9797AC6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3C02C-15C1-AC1A-FA3D-7CC195E80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CB132-A14C-D354-28D1-283A862577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graphic is to show they’ve completed the launch.</a:t>
            </a:r>
            <a:endParaRPr lang="en-US" b="1" dirty="0"/>
          </a:p>
        </p:txBody>
      </p:sp>
      <p:sp>
        <p:nvSpPr>
          <p:cNvPr id="4" name="Slide Number Placeholder 3">
            <a:extLst>
              <a:ext uri="{FF2B5EF4-FFF2-40B4-BE49-F238E27FC236}">
                <a16:creationId xmlns:a16="http://schemas.microsoft.com/office/drawing/2014/main" id="{B4F45BB4-EB8E-52ED-6842-4C9AB0E3295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93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8ECE-6F47-82E9-0BAE-7A90AB5AB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2365F7-E6F4-DD47-0FA7-62CD27745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94C5F4-C77C-E164-34D5-F8BEEB63B633}"/>
              </a:ext>
            </a:extLst>
          </p:cNvPr>
          <p:cNvSpPr>
            <a:spLocks noGrp="1"/>
          </p:cNvSpPr>
          <p:nvPr>
            <p:ph type="body" idx="1"/>
          </p:nvPr>
        </p:nvSpPr>
        <p:spPr/>
        <p:txBody>
          <a:bodyPr/>
          <a:lstStyle/>
          <a:p>
            <a:pPr>
              <a:lnSpc>
                <a:spcPct val="107000"/>
              </a:lnSpc>
              <a:spcAft>
                <a:spcPts val="618"/>
              </a:spcAft>
            </a:pPr>
            <a:r>
              <a:rPr lang="en-US" b="0" dirty="0">
                <a:latin typeface="Barlow" panose="00000500000000000000" pitchFamily="2" charset="0"/>
                <a:ea typeface="Calibri" panose="020F0502020204030204" pitchFamily="34" charset="0"/>
                <a:cs typeface="Times New Roman" panose="02020603050405020304" pitchFamily="18" charset="0"/>
              </a:rPr>
              <a:t>This is a quick recall of the SAFE model.</a:t>
            </a:r>
            <a:endParaRPr lang="en-US" b="0" dirty="0"/>
          </a:p>
        </p:txBody>
      </p:sp>
      <p:sp>
        <p:nvSpPr>
          <p:cNvPr id="4" name="Slide Number Placeholder 3">
            <a:extLst>
              <a:ext uri="{FF2B5EF4-FFF2-40B4-BE49-F238E27FC236}">
                <a16:creationId xmlns:a16="http://schemas.microsoft.com/office/drawing/2014/main" id="{2AF11D31-1AD8-55F4-CBE8-60D6CE546A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7930-D1BC-2A68-C0DE-94483A5F4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DA33C-3CE7-0460-6E9B-82E452B61B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E62B4C-FE05-58C4-2E34-28C61D598CAD}"/>
              </a:ext>
            </a:extLst>
          </p:cNvPr>
          <p:cNvSpPr>
            <a:spLocks noGrp="1"/>
          </p:cNvSpPr>
          <p:nvPr>
            <p:ph type="body" idx="1"/>
          </p:nvPr>
        </p:nvSpPr>
        <p:spPr/>
        <p:txBody>
          <a:bodyPr/>
          <a:lstStyle/>
          <a:p>
            <a:pPr>
              <a:lnSpc>
                <a:spcPct val="107000"/>
              </a:lnSpc>
              <a:spcAft>
                <a:spcPts val="618"/>
              </a:spcAft>
            </a:pPr>
            <a:r>
              <a:rPr lang="en-US" dirty="0">
                <a:latin typeface="Barlow" panose="00000500000000000000" pitchFamily="2" charset="0"/>
                <a:ea typeface="Calibri" panose="020F0502020204030204" pitchFamily="34" charset="0"/>
                <a:cs typeface="Times New Roman" panose="02020603050405020304" pitchFamily="18" charset="0"/>
              </a:rPr>
              <a:t>The focus for this session is Business Behavior Styles. For this session, we examine the Flex element through understanding their communication style, how their style affects others, and how to respond and flex to another person’s style.</a:t>
            </a:r>
          </a:p>
        </p:txBody>
      </p:sp>
      <p:sp>
        <p:nvSpPr>
          <p:cNvPr id="4" name="Slide Number Placeholder 3">
            <a:extLst>
              <a:ext uri="{FF2B5EF4-FFF2-40B4-BE49-F238E27FC236}">
                <a16:creationId xmlns:a16="http://schemas.microsoft.com/office/drawing/2014/main" id="{8E7FCAA5-13D1-D901-1C24-EA72707CA9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40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C2337-85C3-22AB-E7A5-81006DC48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4C0BE-3492-E776-873B-44A267489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1C191-6AF5-713F-EE60-F6FAA2D0B4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0" dirty="0"/>
              <a:t>Link the session objectives to learners’ WIIFMs.</a:t>
            </a:r>
          </a:p>
          <a:p>
            <a:endParaRPr lang="en-US" b="1" dirty="0"/>
          </a:p>
        </p:txBody>
      </p:sp>
      <p:sp>
        <p:nvSpPr>
          <p:cNvPr id="4" name="Slide Number Placeholder 3">
            <a:extLst>
              <a:ext uri="{FF2B5EF4-FFF2-40B4-BE49-F238E27FC236}">
                <a16:creationId xmlns:a16="http://schemas.microsoft.com/office/drawing/2014/main" id="{B18F103D-B75D-43E2-D414-B0EDB15352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7EFCF-51E3-2A44-89A9-BFFBEBAAA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608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583791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Objectives</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33AEE4"/>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AD25C72C-995F-E6B1-2CA0-47C50AFE4D2E}"/>
              </a:ext>
            </a:extLst>
          </p:cNvPr>
          <p:cNvSpPr>
            <a:spLocks noGrp="1"/>
          </p:cNvSpPr>
          <p:nvPr>
            <p:ph type="body" sz="quarter" idx="10"/>
          </p:nvPr>
        </p:nvSpPr>
        <p:spPr>
          <a:xfrm>
            <a:off x="635001" y="2282825"/>
            <a:ext cx="6173776" cy="4327525"/>
          </a:xfrm>
        </p:spPr>
        <p:txBody>
          <a:bodyPr>
            <a:normAutofit/>
          </a:bodyPr>
          <a:lstStyle>
            <a:lvl1pPr>
              <a:buClr>
                <a:srgbClr val="33AEE4"/>
              </a:buClr>
              <a:defRPr sz="2000">
                <a:solidFill>
                  <a:srgbClr val="2B324D"/>
                </a:solidFill>
                <a:latin typeface="Barlow Light" panose="00000400000000000000" pitchFamily="2" charset="0"/>
              </a:defRPr>
            </a:lvl1pPr>
            <a:lvl2pPr>
              <a:buClr>
                <a:srgbClr val="33AEE4"/>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7" name="TextBox 6">
            <a:extLst>
              <a:ext uri="{FF2B5EF4-FFF2-40B4-BE49-F238E27FC236}">
                <a16:creationId xmlns:a16="http://schemas.microsoft.com/office/drawing/2014/main" id="{C0034ABA-385D-5CEC-652A-1B060AE3035D}"/>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
        <p:nvSpPr>
          <p:cNvPr id="2" name="Picture Placeholder 21">
            <a:extLst>
              <a:ext uri="{FF2B5EF4-FFF2-40B4-BE49-F238E27FC236}">
                <a16:creationId xmlns:a16="http://schemas.microsoft.com/office/drawing/2014/main" id="{6DE4331E-23D2-A9B6-21A5-42AC3CBB48BC}"/>
              </a:ext>
            </a:extLst>
          </p:cNvPr>
          <p:cNvSpPr>
            <a:spLocks noGrp="1"/>
          </p:cNvSpPr>
          <p:nvPr>
            <p:ph type="pic" sz="quarter" idx="11"/>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Tree>
    <p:extLst>
      <p:ext uri="{BB962C8B-B14F-4D97-AF65-F5344CB8AC3E}">
        <p14:creationId xmlns:p14="http://schemas.microsoft.com/office/powerpoint/2010/main" val="873408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xt Slide 4">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9966478"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FBCE4D"/>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ECE1ED28-8253-632F-1E24-807389A3489A}"/>
              </a:ext>
            </a:extLst>
          </p:cNvPr>
          <p:cNvSpPr>
            <a:spLocks noGrp="1"/>
          </p:cNvSpPr>
          <p:nvPr>
            <p:ph type="body" sz="quarter" idx="10"/>
          </p:nvPr>
        </p:nvSpPr>
        <p:spPr>
          <a:xfrm>
            <a:off x="635000" y="2282825"/>
            <a:ext cx="10868025" cy="4327525"/>
          </a:xfrm>
        </p:spPr>
        <p:txBody>
          <a:bodyPr>
            <a:normAutofit/>
          </a:bodyPr>
          <a:lstStyle>
            <a:lvl1pPr marL="228600" indent="-228600">
              <a:buClr>
                <a:srgbClr val="FBCE4D"/>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FBCE4D"/>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F32F003E-79CC-1D22-F9ED-372E95EF3685}"/>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27806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Slide 5_Blank">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401782"/>
            <a:ext cx="9966478" cy="1506623"/>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sp>
        <p:nvSpPr>
          <p:cNvPr id="6" name="Text Placeholder 2">
            <a:extLst>
              <a:ext uri="{FF2B5EF4-FFF2-40B4-BE49-F238E27FC236}">
                <a16:creationId xmlns:a16="http://schemas.microsoft.com/office/drawing/2014/main" id="{ECE1ED28-8253-632F-1E24-807389A3489A}"/>
              </a:ext>
            </a:extLst>
          </p:cNvPr>
          <p:cNvSpPr>
            <a:spLocks noGrp="1"/>
          </p:cNvSpPr>
          <p:nvPr>
            <p:ph type="body" sz="quarter" idx="10"/>
          </p:nvPr>
        </p:nvSpPr>
        <p:spPr>
          <a:xfrm>
            <a:off x="635000" y="2133601"/>
            <a:ext cx="10868025" cy="4476750"/>
          </a:xfrm>
        </p:spPr>
        <p:txBody>
          <a:bodyPr>
            <a:normAutofit/>
          </a:bodyPr>
          <a:lstStyle>
            <a:lvl1pPr marL="228600" indent="-228600">
              <a:buClr>
                <a:srgbClr val="2B324D"/>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2B324D"/>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F32F003E-79CC-1D22-F9ED-372E95EF3685}"/>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334546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Slide 1">
    <p:bg>
      <p:bgPr>
        <a:solidFill>
          <a:srgbClr val="2B324D"/>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8" y="971654"/>
            <a:ext cx="10867113" cy="936751"/>
          </a:xfrm>
        </p:spPr>
        <p:txBody>
          <a:bodyPr vert="horz" lIns="91440" tIns="45720" rIns="91440" bIns="45720" rtlCol="0" anchor="b">
            <a:noAutofit/>
          </a:bodyPr>
          <a:lstStyle>
            <a:lvl1pPr>
              <a:defRPr lang="en-US" sz="5500" b="0" dirty="0">
                <a:solidFill>
                  <a:schemeClr val="bg1"/>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EB685D"/>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41D69BA5-3EE9-CED6-6308-416C19784EB3}"/>
              </a:ext>
            </a:extLst>
          </p:cNvPr>
          <p:cNvSpPr>
            <a:spLocks noGrp="1"/>
          </p:cNvSpPr>
          <p:nvPr>
            <p:ph type="body" sz="quarter" idx="10"/>
          </p:nvPr>
        </p:nvSpPr>
        <p:spPr>
          <a:xfrm>
            <a:off x="635000" y="2282825"/>
            <a:ext cx="10868025" cy="4327525"/>
          </a:xfrm>
        </p:spPr>
        <p:txBody>
          <a:bodyPr>
            <a:normAutofit/>
          </a:bodyPr>
          <a:lstStyle>
            <a:lvl1pPr marL="228600" indent="-228600">
              <a:buClr>
                <a:srgbClr val="EB685D"/>
              </a:buClr>
              <a:buFont typeface="Wingdings" panose="05000000000000000000" pitchFamily="2" charset="2"/>
              <a:buChar char="§"/>
              <a:defRPr sz="2000">
                <a:solidFill>
                  <a:schemeClr val="bg1"/>
                </a:solidFill>
                <a:latin typeface="Barlow Light" panose="00000400000000000000" pitchFamily="2" charset="0"/>
              </a:defRPr>
            </a:lvl1pPr>
            <a:lvl2pPr marL="685800" indent="-228600">
              <a:buClr>
                <a:srgbClr val="EB685D"/>
              </a:buClr>
              <a:buFont typeface="Wingdings" panose="05000000000000000000" pitchFamily="2" charset="2"/>
              <a:buChar char="§"/>
              <a:defRPr sz="18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1362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Slide 2">
    <p:bg>
      <p:bgPr>
        <a:solidFill>
          <a:srgbClr val="2B324D"/>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chemeClr val="bg1"/>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58BCB3"/>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E49A7FE3-FAD8-AF95-F1EF-E57B13258BD4}"/>
              </a:ext>
            </a:extLst>
          </p:cNvPr>
          <p:cNvSpPr>
            <a:spLocks noGrp="1"/>
          </p:cNvSpPr>
          <p:nvPr>
            <p:ph type="body" sz="quarter" idx="10"/>
          </p:nvPr>
        </p:nvSpPr>
        <p:spPr>
          <a:xfrm>
            <a:off x="635000" y="2282825"/>
            <a:ext cx="10868025" cy="4327525"/>
          </a:xfrm>
        </p:spPr>
        <p:txBody>
          <a:bodyPr>
            <a:normAutofit/>
          </a:bodyPr>
          <a:lstStyle>
            <a:lvl1pPr marL="228600" indent="-228600">
              <a:buClr>
                <a:srgbClr val="58BCB3"/>
              </a:buClr>
              <a:buFont typeface="Wingdings" panose="05000000000000000000" pitchFamily="2" charset="2"/>
              <a:buChar char="§"/>
              <a:defRPr sz="2000">
                <a:solidFill>
                  <a:schemeClr val="bg1"/>
                </a:solidFill>
                <a:latin typeface="Barlow Light" panose="00000400000000000000" pitchFamily="2" charset="0"/>
              </a:defRPr>
            </a:lvl1pPr>
            <a:lvl2pPr marL="685800" indent="-228600">
              <a:buClr>
                <a:srgbClr val="58BCB3"/>
              </a:buClr>
              <a:buFont typeface="Wingdings" panose="05000000000000000000" pitchFamily="2" charset="2"/>
              <a:buChar char="§"/>
              <a:defRPr sz="18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1844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Slide 3">
    <p:bg>
      <p:bgPr>
        <a:solidFill>
          <a:srgbClr val="2B324D"/>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chemeClr val="bg1"/>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33AEE4"/>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C79BCDA-669E-A849-43E6-D8522E6E32B0}"/>
              </a:ext>
            </a:extLst>
          </p:cNvPr>
          <p:cNvSpPr>
            <a:spLocks noGrp="1"/>
          </p:cNvSpPr>
          <p:nvPr>
            <p:ph type="body" sz="quarter" idx="10"/>
          </p:nvPr>
        </p:nvSpPr>
        <p:spPr>
          <a:xfrm>
            <a:off x="635000" y="2282825"/>
            <a:ext cx="10868025" cy="4327525"/>
          </a:xfrm>
        </p:spPr>
        <p:txBody>
          <a:bodyPr>
            <a:normAutofit/>
          </a:bodyPr>
          <a:lstStyle>
            <a:lvl1pPr marL="228600" indent="-228600">
              <a:buClr>
                <a:srgbClr val="33AEE4"/>
              </a:buClr>
              <a:buFont typeface="Wingdings" panose="05000000000000000000" pitchFamily="2" charset="2"/>
              <a:buChar char="§"/>
              <a:defRPr sz="2000">
                <a:solidFill>
                  <a:schemeClr val="bg1"/>
                </a:solidFill>
                <a:latin typeface="Barlow Light" panose="00000400000000000000" pitchFamily="2" charset="0"/>
              </a:defRPr>
            </a:lvl1pPr>
            <a:lvl2pPr marL="685800" indent="-228600">
              <a:buClr>
                <a:srgbClr val="33AEE4"/>
              </a:buClr>
              <a:buFont typeface="Wingdings" panose="05000000000000000000" pitchFamily="2" charset="2"/>
              <a:buChar char="§"/>
              <a:defRPr sz="18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7328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Slide 4">
    <p:bg>
      <p:bgPr>
        <a:solidFill>
          <a:srgbClr val="2B324D"/>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chemeClr val="bg1"/>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FBCE4D"/>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E90AF200-3041-7965-9413-E1E8C9F664E0}"/>
              </a:ext>
            </a:extLst>
          </p:cNvPr>
          <p:cNvSpPr>
            <a:spLocks noGrp="1"/>
          </p:cNvSpPr>
          <p:nvPr>
            <p:ph type="body" sz="quarter" idx="10"/>
          </p:nvPr>
        </p:nvSpPr>
        <p:spPr>
          <a:xfrm>
            <a:off x="635000" y="2282825"/>
            <a:ext cx="10868025" cy="4327525"/>
          </a:xfrm>
        </p:spPr>
        <p:txBody>
          <a:bodyPr>
            <a:normAutofit/>
          </a:bodyPr>
          <a:lstStyle>
            <a:lvl1pPr marL="228600" indent="-228600">
              <a:buClr>
                <a:srgbClr val="FBCE4D"/>
              </a:buClr>
              <a:buFont typeface="Wingdings" panose="05000000000000000000" pitchFamily="2" charset="2"/>
              <a:buChar char="§"/>
              <a:defRPr sz="2000">
                <a:solidFill>
                  <a:schemeClr val="bg1"/>
                </a:solidFill>
                <a:latin typeface="Barlow Light" panose="00000400000000000000" pitchFamily="2" charset="0"/>
              </a:defRPr>
            </a:lvl1pPr>
            <a:lvl2pPr marL="685800" indent="-228600">
              <a:buClr>
                <a:srgbClr val="FBCE4D"/>
              </a:buClr>
              <a:buFont typeface="Wingdings" panose="05000000000000000000" pitchFamily="2" charset="2"/>
              <a:buChar char="§"/>
              <a:defRPr sz="18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178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CE3656-B01C-D76C-074C-32E5C1E2D3D1}"/>
              </a:ext>
            </a:extLst>
          </p:cNvPr>
          <p:cNvSpPr/>
          <p:nvPr userDrawn="1"/>
        </p:nvSpPr>
        <p:spPr>
          <a:xfrm>
            <a:off x="0" y="1984248"/>
            <a:ext cx="12192000" cy="13716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cture Placeholder 21">
            <a:extLst>
              <a:ext uri="{FF2B5EF4-FFF2-40B4-BE49-F238E27FC236}">
                <a16:creationId xmlns:a16="http://schemas.microsoft.com/office/drawing/2014/main" id="{8FF7FBC8-670B-B6BC-8455-B5B0F7770241}"/>
              </a:ext>
            </a:extLst>
          </p:cNvPr>
          <p:cNvSpPr>
            <a:spLocks noGrp="1"/>
          </p:cNvSpPr>
          <p:nvPr>
            <p:ph type="pic" sz="quarter" idx="10"/>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6173158"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Image</a:t>
            </a:r>
          </a:p>
        </p:txBody>
      </p:sp>
      <p:sp>
        <p:nvSpPr>
          <p:cNvPr id="8" name="Text Placeholder 2">
            <a:extLst>
              <a:ext uri="{FF2B5EF4-FFF2-40B4-BE49-F238E27FC236}">
                <a16:creationId xmlns:a16="http://schemas.microsoft.com/office/drawing/2014/main" id="{1CECEC68-173E-8133-C533-FA87D3492D24}"/>
              </a:ext>
            </a:extLst>
          </p:cNvPr>
          <p:cNvSpPr>
            <a:spLocks noGrp="1"/>
          </p:cNvSpPr>
          <p:nvPr>
            <p:ph type="body" sz="quarter" idx="11"/>
          </p:nvPr>
        </p:nvSpPr>
        <p:spPr>
          <a:xfrm>
            <a:off x="635001" y="2282825"/>
            <a:ext cx="6173776" cy="4327525"/>
          </a:xfrm>
        </p:spPr>
        <p:txBody>
          <a:bodyPr>
            <a:normAutofit/>
          </a:bodyPr>
          <a:lstStyle>
            <a:lvl1pPr>
              <a:buClr>
                <a:srgbClr val="EB685D"/>
              </a:buClr>
              <a:defRPr sz="2000">
                <a:solidFill>
                  <a:srgbClr val="2B324D"/>
                </a:solidFill>
                <a:latin typeface="Barlow Light" panose="00000400000000000000" pitchFamily="2" charset="0"/>
              </a:defRPr>
            </a:lvl1pPr>
            <a:lvl2pPr>
              <a:spcAft>
                <a:spcPts val="1000"/>
              </a:spcAft>
              <a:buClr>
                <a:srgbClr val="EB685D"/>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0" name="TextBox 9">
            <a:extLst>
              <a:ext uri="{FF2B5EF4-FFF2-40B4-BE49-F238E27FC236}">
                <a16:creationId xmlns:a16="http://schemas.microsoft.com/office/drawing/2014/main" id="{71C36656-242F-24B4-018E-46B948B9E9D2}"/>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3062777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C405431-9B3E-1CCB-9D2C-A6553D49E6A3}"/>
              </a:ext>
            </a:extLst>
          </p:cNvPr>
          <p:cNvSpPr/>
          <p:nvPr userDrawn="1"/>
        </p:nvSpPr>
        <p:spPr>
          <a:xfrm>
            <a:off x="0" y="1984248"/>
            <a:ext cx="12192000" cy="137160"/>
          </a:xfrm>
          <a:prstGeom prst="rect">
            <a:avLst/>
          </a:prstGeom>
          <a:solidFill>
            <a:srgbClr val="FBC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a:extLst>
              <a:ext uri="{FF2B5EF4-FFF2-40B4-BE49-F238E27FC236}">
                <a16:creationId xmlns:a16="http://schemas.microsoft.com/office/drawing/2014/main" id="{D2D58EAD-7C71-E0E1-0C02-902250CF6FD9}"/>
              </a:ext>
            </a:extLst>
          </p:cNvPr>
          <p:cNvSpPr>
            <a:spLocks noGrp="1"/>
          </p:cNvSpPr>
          <p:nvPr>
            <p:ph type="pic" sz="quarter" idx="10"/>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583791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Image</a:t>
            </a:r>
          </a:p>
        </p:txBody>
      </p:sp>
      <p:sp>
        <p:nvSpPr>
          <p:cNvPr id="10" name="Text Placeholder 2">
            <a:extLst>
              <a:ext uri="{FF2B5EF4-FFF2-40B4-BE49-F238E27FC236}">
                <a16:creationId xmlns:a16="http://schemas.microsoft.com/office/drawing/2014/main" id="{E35E4874-1E3B-75B4-A1D1-12284D4230CF}"/>
              </a:ext>
            </a:extLst>
          </p:cNvPr>
          <p:cNvSpPr>
            <a:spLocks noGrp="1"/>
          </p:cNvSpPr>
          <p:nvPr>
            <p:ph type="body" sz="quarter" idx="11"/>
          </p:nvPr>
        </p:nvSpPr>
        <p:spPr>
          <a:xfrm>
            <a:off x="635001" y="2282825"/>
            <a:ext cx="6173776" cy="4327525"/>
          </a:xfrm>
        </p:spPr>
        <p:txBody>
          <a:bodyPr>
            <a:normAutofit/>
          </a:bodyPr>
          <a:lstStyle>
            <a:lvl1pPr>
              <a:buClr>
                <a:srgbClr val="FBCE4D"/>
              </a:buClr>
              <a:defRPr sz="2000">
                <a:solidFill>
                  <a:srgbClr val="2B324D"/>
                </a:solidFill>
                <a:latin typeface="Barlow Light" panose="00000400000000000000" pitchFamily="2" charset="0"/>
              </a:defRPr>
            </a:lvl1pPr>
            <a:lvl2pPr>
              <a:buClr>
                <a:srgbClr val="FBCE4D"/>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7" name="TextBox 6">
            <a:extLst>
              <a:ext uri="{FF2B5EF4-FFF2-40B4-BE49-F238E27FC236}">
                <a16:creationId xmlns:a16="http://schemas.microsoft.com/office/drawing/2014/main" id="{D7D2C3AE-260B-D24A-7C1D-F09A75BCA41C}"/>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258518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583791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Image</a:t>
            </a:r>
          </a:p>
        </p:txBody>
      </p:sp>
      <p:sp>
        <p:nvSpPr>
          <p:cNvPr id="6" name="Picture Placeholder 5">
            <a:extLst>
              <a:ext uri="{FF2B5EF4-FFF2-40B4-BE49-F238E27FC236}">
                <a16:creationId xmlns:a16="http://schemas.microsoft.com/office/drawing/2014/main" id="{A5029694-4BDB-3915-94B0-178B7A0A588D}"/>
              </a:ext>
            </a:extLst>
          </p:cNvPr>
          <p:cNvSpPr>
            <a:spLocks noGrp="1"/>
          </p:cNvSpPr>
          <p:nvPr>
            <p:ph type="pic" sz="quarter" idx="10"/>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
        <p:nvSpPr>
          <p:cNvPr id="9" name="Text Placeholder 2">
            <a:extLst>
              <a:ext uri="{FF2B5EF4-FFF2-40B4-BE49-F238E27FC236}">
                <a16:creationId xmlns:a16="http://schemas.microsoft.com/office/drawing/2014/main" id="{4A602DE2-C6B2-59AB-6534-5E20BB21DD19}"/>
              </a:ext>
            </a:extLst>
          </p:cNvPr>
          <p:cNvSpPr>
            <a:spLocks noGrp="1"/>
          </p:cNvSpPr>
          <p:nvPr>
            <p:ph type="body" sz="quarter" idx="11"/>
          </p:nvPr>
        </p:nvSpPr>
        <p:spPr>
          <a:xfrm>
            <a:off x="635001" y="2282825"/>
            <a:ext cx="6173776" cy="4327525"/>
          </a:xfrm>
        </p:spPr>
        <p:txBody>
          <a:bodyPr>
            <a:normAutofit/>
          </a:bodyPr>
          <a:lstStyle>
            <a:lvl1pPr>
              <a:buClr>
                <a:srgbClr val="33AEE4"/>
              </a:buClr>
              <a:defRPr sz="2000">
                <a:solidFill>
                  <a:srgbClr val="2B324D"/>
                </a:solidFill>
                <a:latin typeface="Barlow Light" panose="00000400000000000000" pitchFamily="2" charset="0"/>
              </a:defRPr>
            </a:lvl1pPr>
            <a:lvl2pPr>
              <a:buClr>
                <a:srgbClr val="33AEE4"/>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13E2540-1B42-5D08-5636-9D05B50C78D7}"/>
              </a:ext>
            </a:extLst>
          </p:cNvPr>
          <p:cNvSpPr/>
          <p:nvPr userDrawn="1"/>
        </p:nvSpPr>
        <p:spPr>
          <a:xfrm>
            <a:off x="0" y="1984248"/>
            <a:ext cx="12192000" cy="137160"/>
          </a:xfrm>
          <a:prstGeom prst="rect">
            <a:avLst/>
          </a:prstGeom>
          <a:solidFill>
            <a:srgbClr val="33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D388156-C4E0-97BA-48E3-A7A6508D997D}"/>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3070794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Picture with Caption">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583791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Image</a:t>
            </a:r>
          </a:p>
        </p:txBody>
      </p:sp>
      <p:sp>
        <p:nvSpPr>
          <p:cNvPr id="6" name="Picture Placeholder 5">
            <a:extLst>
              <a:ext uri="{FF2B5EF4-FFF2-40B4-BE49-F238E27FC236}">
                <a16:creationId xmlns:a16="http://schemas.microsoft.com/office/drawing/2014/main" id="{A5029694-4BDB-3915-94B0-178B7A0A588D}"/>
              </a:ext>
            </a:extLst>
          </p:cNvPr>
          <p:cNvSpPr>
            <a:spLocks noGrp="1"/>
          </p:cNvSpPr>
          <p:nvPr>
            <p:ph type="pic" sz="quarter" idx="10"/>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
        <p:nvSpPr>
          <p:cNvPr id="8" name="Text Placeholder 2">
            <a:extLst>
              <a:ext uri="{FF2B5EF4-FFF2-40B4-BE49-F238E27FC236}">
                <a16:creationId xmlns:a16="http://schemas.microsoft.com/office/drawing/2014/main" id="{81A7FAD2-4CBC-D1CB-BCDA-6C2BB74DBD98}"/>
              </a:ext>
            </a:extLst>
          </p:cNvPr>
          <p:cNvSpPr>
            <a:spLocks noGrp="1"/>
          </p:cNvSpPr>
          <p:nvPr>
            <p:ph type="body" sz="quarter" idx="11"/>
          </p:nvPr>
        </p:nvSpPr>
        <p:spPr>
          <a:xfrm>
            <a:off x="635001" y="2282825"/>
            <a:ext cx="6173776" cy="4327525"/>
          </a:xfrm>
        </p:spPr>
        <p:txBody>
          <a:bodyPr>
            <a:normAutofit/>
          </a:bodyPr>
          <a:lstStyle>
            <a:lvl1pPr>
              <a:buClr>
                <a:srgbClr val="2B324D"/>
              </a:buClr>
              <a:defRPr sz="2000">
                <a:solidFill>
                  <a:srgbClr val="2B324D"/>
                </a:solidFill>
                <a:latin typeface="Barlow Light" panose="00000400000000000000" pitchFamily="2" charset="0"/>
              </a:defRPr>
            </a:lvl1pPr>
            <a:lvl2pPr>
              <a:buClr>
                <a:srgbClr val="2B324D"/>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9" name="Rectangle 8">
            <a:extLst>
              <a:ext uri="{FF2B5EF4-FFF2-40B4-BE49-F238E27FC236}">
                <a16:creationId xmlns:a16="http://schemas.microsoft.com/office/drawing/2014/main" id="{414703C8-AD2F-9228-2B84-CCF769B0726C}"/>
              </a:ext>
            </a:extLst>
          </p:cNvPr>
          <p:cNvSpPr/>
          <p:nvPr userDrawn="1"/>
        </p:nvSpPr>
        <p:spPr>
          <a:xfrm>
            <a:off x="0" y="1981073"/>
            <a:ext cx="12192000" cy="137160"/>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528ABAE-D0D8-741F-48AD-EB6D1EF0FDF9}"/>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35565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FE9DD4-39B1-B9CF-A731-ADC883D3AAD7}"/>
              </a:ext>
            </a:extLst>
          </p:cNvPr>
          <p:cNvSpPr>
            <a:spLocks noGrp="1"/>
          </p:cNvSpPr>
          <p:nvPr>
            <p:ph type="sldNum" sz="quarter" idx="10"/>
          </p:nvPr>
        </p:nvSpPr>
        <p:spPr/>
        <p:txBody>
          <a:bodyPr/>
          <a:lstStyle/>
          <a:p>
            <a:fld id="{ECC02F84-A7C5-2442-A52F-0F2F85D07805}" type="slidenum">
              <a:rPr lang="en-US" smtClean="0"/>
              <a:t>‹#›</a:t>
            </a:fld>
            <a:endParaRPr lang="en-US"/>
          </a:p>
        </p:txBody>
      </p:sp>
      <p:sp>
        <p:nvSpPr>
          <p:cNvPr id="4" name="Footer Placeholder 3">
            <a:extLst>
              <a:ext uri="{FF2B5EF4-FFF2-40B4-BE49-F238E27FC236}">
                <a16:creationId xmlns:a16="http://schemas.microsoft.com/office/drawing/2014/main" id="{0B7CA402-F010-AA7A-7084-04C933A977B8}"/>
              </a:ext>
            </a:extLst>
          </p:cNvPr>
          <p:cNvSpPr>
            <a:spLocks noGrp="1"/>
          </p:cNvSpPr>
          <p:nvPr>
            <p:ph type="ftr" sz="quarter" idx="11"/>
          </p:nvPr>
        </p:nvSpPr>
        <p:spPr/>
        <p:txBody>
          <a:bodyPr/>
          <a:lstStyle/>
          <a:p>
            <a:r>
              <a:rPr lang="en-US"/>
              <a:t>© Copyright Arcadia Consulting, all rights reserved.</a:t>
            </a:r>
          </a:p>
        </p:txBody>
      </p:sp>
      <p:sp>
        <p:nvSpPr>
          <p:cNvPr id="5" name="TextBox 4">
            <a:extLst>
              <a:ext uri="{FF2B5EF4-FFF2-40B4-BE49-F238E27FC236}">
                <a16:creationId xmlns:a16="http://schemas.microsoft.com/office/drawing/2014/main" id="{56A1830E-7114-68C8-0D18-1C0C784E0051}"/>
              </a:ext>
            </a:extLst>
          </p:cNvPr>
          <p:cNvSpPr txBox="1"/>
          <p:nvPr userDrawn="1"/>
        </p:nvSpPr>
        <p:spPr>
          <a:xfrm>
            <a:off x="2871216" y="220725"/>
            <a:ext cx="1287532" cy="307777"/>
          </a:xfrm>
          <a:prstGeom prst="rect">
            <a:avLst/>
          </a:prstGeom>
          <a:noFill/>
        </p:spPr>
        <p:txBody>
          <a:bodyPr wrap="none" rtlCol="0">
            <a:spAutoFit/>
          </a:bodyPr>
          <a:lstStyle/>
          <a:p>
            <a:r>
              <a:rPr lang="en-US" sz="1400">
                <a:solidFill>
                  <a:srgbClr val="2B324D"/>
                </a:solidFill>
                <a:latin typeface="Barlow Medium" panose="00000600000000000000" pitchFamily="2" charset="0"/>
              </a:rPr>
              <a:t>Delivery Type:</a:t>
            </a:r>
            <a:endParaRPr lang="en-PH" sz="1400">
              <a:solidFill>
                <a:srgbClr val="2B324D"/>
              </a:solidFill>
              <a:latin typeface="Barlow Medium" panose="00000600000000000000" pitchFamily="2" charset="0"/>
            </a:endParaRPr>
          </a:p>
        </p:txBody>
      </p:sp>
      <p:sp>
        <p:nvSpPr>
          <p:cNvPr id="7" name="Table Placeholder 6">
            <a:extLst>
              <a:ext uri="{FF2B5EF4-FFF2-40B4-BE49-F238E27FC236}">
                <a16:creationId xmlns:a16="http://schemas.microsoft.com/office/drawing/2014/main" id="{AA6581B1-2930-7649-8222-36816D28F697}"/>
              </a:ext>
            </a:extLst>
          </p:cNvPr>
          <p:cNvSpPr>
            <a:spLocks noGrp="1"/>
          </p:cNvSpPr>
          <p:nvPr>
            <p:ph type="tbl" sz="quarter" idx="12"/>
          </p:nvPr>
        </p:nvSpPr>
        <p:spPr>
          <a:xfrm>
            <a:off x="371856" y="1042988"/>
            <a:ext cx="11274425" cy="5313362"/>
          </a:xfrm>
        </p:spPr>
        <p:txBody>
          <a:bodyPr/>
          <a:lstStyle/>
          <a:p>
            <a:r>
              <a:rPr lang="en-US"/>
              <a:t>Click icon to add table</a:t>
            </a:r>
            <a:endParaRPr lang="en-PH"/>
          </a:p>
        </p:txBody>
      </p:sp>
      <p:sp>
        <p:nvSpPr>
          <p:cNvPr id="8" name="TextBox 7">
            <a:extLst>
              <a:ext uri="{FF2B5EF4-FFF2-40B4-BE49-F238E27FC236}">
                <a16:creationId xmlns:a16="http://schemas.microsoft.com/office/drawing/2014/main" id="{42020B03-D49B-534A-A5E2-2E1CC063DB96}"/>
              </a:ext>
            </a:extLst>
          </p:cNvPr>
          <p:cNvSpPr txBox="1"/>
          <p:nvPr userDrawn="1"/>
        </p:nvSpPr>
        <p:spPr>
          <a:xfrm>
            <a:off x="3235285" y="581617"/>
            <a:ext cx="915635" cy="307777"/>
          </a:xfrm>
          <a:prstGeom prst="rect">
            <a:avLst/>
          </a:prstGeom>
          <a:noFill/>
        </p:spPr>
        <p:txBody>
          <a:bodyPr wrap="none" rtlCol="0">
            <a:spAutoFit/>
          </a:bodyPr>
          <a:lstStyle/>
          <a:p>
            <a:r>
              <a:rPr lang="en-US" sz="1400">
                <a:solidFill>
                  <a:srgbClr val="2B324D"/>
                </a:solidFill>
                <a:latin typeface="Barlow Medium" panose="00000600000000000000" pitchFamily="2" charset="0"/>
              </a:rPr>
              <a:t>Duration:</a:t>
            </a:r>
            <a:endParaRPr lang="en-PH" sz="1400">
              <a:solidFill>
                <a:srgbClr val="2B324D"/>
              </a:solidFill>
              <a:latin typeface="Barlow Medium" panose="00000600000000000000" pitchFamily="2" charset="0"/>
            </a:endParaRPr>
          </a:p>
        </p:txBody>
      </p:sp>
      <p:sp>
        <p:nvSpPr>
          <p:cNvPr id="9" name="TextBox 8">
            <a:extLst>
              <a:ext uri="{FF2B5EF4-FFF2-40B4-BE49-F238E27FC236}">
                <a16:creationId xmlns:a16="http://schemas.microsoft.com/office/drawing/2014/main" id="{399D61CD-7500-C1ED-05E6-A248B0FE0A05}"/>
              </a:ext>
            </a:extLst>
          </p:cNvPr>
          <p:cNvSpPr txBox="1"/>
          <p:nvPr userDrawn="1"/>
        </p:nvSpPr>
        <p:spPr>
          <a:xfrm>
            <a:off x="6552024" y="220725"/>
            <a:ext cx="2505814" cy="307777"/>
          </a:xfrm>
          <a:prstGeom prst="rect">
            <a:avLst/>
          </a:prstGeom>
          <a:noFill/>
        </p:spPr>
        <p:txBody>
          <a:bodyPr wrap="none" rtlCol="0">
            <a:spAutoFit/>
          </a:bodyPr>
          <a:lstStyle/>
          <a:p>
            <a:r>
              <a:rPr lang="en-US" sz="1400">
                <a:solidFill>
                  <a:srgbClr val="2B324D"/>
                </a:solidFill>
                <a:latin typeface="Barlow Medium" panose="00000600000000000000" pitchFamily="2" charset="0"/>
              </a:rPr>
              <a:t>Audience Role/Level/Tenure:</a:t>
            </a:r>
            <a:endParaRPr lang="en-PH" sz="1400">
              <a:solidFill>
                <a:srgbClr val="2B324D"/>
              </a:solidFill>
              <a:latin typeface="Barlow Medium" panose="00000600000000000000" pitchFamily="2" charset="0"/>
            </a:endParaRPr>
          </a:p>
        </p:txBody>
      </p:sp>
      <p:sp>
        <p:nvSpPr>
          <p:cNvPr id="10" name="TextBox 9">
            <a:extLst>
              <a:ext uri="{FF2B5EF4-FFF2-40B4-BE49-F238E27FC236}">
                <a16:creationId xmlns:a16="http://schemas.microsoft.com/office/drawing/2014/main" id="{181EEF8A-A6CF-48E9-0D4C-A02458A6E527}"/>
              </a:ext>
            </a:extLst>
          </p:cNvPr>
          <p:cNvSpPr txBox="1"/>
          <p:nvPr userDrawn="1"/>
        </p:nvSpPr>
        <p:spPr>
          <a:xfrm>
            <a:off x="6966891" y="581617"/>
            <a:ext cx="2058577" cy="307777"/>
          </a:xfrm>
          <a:prstGeom prst="rect">
            <a:avLst/>
          </a:prstGeom>
          <a:noFill/>
        </p:spPr>
        <p:txBody>
          <a:bodyPr wrap="none" rtlCol="0">
            <a:spAutoFit/>
          </a:bodyPr>
          <a:lstStyle/>
          <a:p>
            <a:r>
              <a:rPr lang="en-US" sz="1400">
                <a:solidFill>
                  <a:srgbClr val="2B324D"/>
                </a:solidFill>
                <a:latin typeface="Barlow Medium" panose="00000600000000000000" pitchFamily="2" charset="0"/>
              </a:rPr>
              <a:t>Number of Participants:</a:t>
            </a:r>
            <a:endParaRPr lang="en-PH" sz="1400">
              <a:solidFill>
                <a:srgbClr val="2B324D"/>
              </a:solidFill>
              <a:latin typeface="Barlow Medium" panose="00000600000000000000" pitchFamily="2" charset="0"/>
            </a:endParaRPr>
          </a:p>
        </p:txBody>
      </p:sp>
      <p:sp>
        <p:nvSpPr>
          <p:cNvPr id="11" name="Text Placeholder 10">
            <a:extLst>
              <a:ext uri="{FF2B5EF4-FFF2-40B4-BE49-F238E27FC236}">
                <a16:creationId xmlns:a16="http://schemas.microsoft.com/office/drawing/2014/main" id="{052411F9-0F8D-F134-0CFB-D19034464C48}"/>
              </a:ext>
            </a:extLst>
          </p:cNvPr>
          <p:cNvSpPr>
            <a:spLocks noGrp="1"/>
          </p:cNvSpPr>
          <p:nvPr>
            <p:ph type="body" sz="quarter" idx="13"/>
          </p:nvPr>
        </p:nvSpPr>
        <p:spPr>
          <a:xfrm>
            <a:off x="4168133" y="246126"/>
            <a:ext cx="1973262" cy="307975"/>
          </a:xfrm>
          <a:ln>
            <a:noFill/>
          </a:ln>
        </p:spPr>
        <p:txBody>
          <a:bodyPr/>
          <a:lstStyle>
            <a:lvl1pPr marL="0" indent="0">
              <a:buNone/>
              <a:defRPr sz="1200">
                <a:solidFill>
                  <a:srgbClr val="2B324D"/>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D17E41F2-7339-B2BF-C1D6-5C4B83CB89A2}"/>
              </a:ext>
            </a:extLst>
          </p:cNvPr>
          <p:cNvSpPr>
            <a:spLocks noGrp="1"/>
          </p:cNvSpPr>
          <p:nvPr>
            <p:ph type="body" sz="quarter" idx="14"/>
          </p:nvPr>
        </p:nvSpPr>
        <p:spPr>
          <a:xfrm>
            <a:off x="4174338" y="598488"/>
            <a:ext cx="1973262" cy="307975"/>
          </a:xfrm>
          <a:ln>
            <a:noFill/>
          </a:ln>
        </p:spPr>
        <p:txBody>
          <a:bodyPr/>
          <a:lstStyle>
            <a:lvl1pPr marL="0" indent="0">
              <a:buNone/>
              <a:defRPr sz="1200">
                <a:solidFill>
                  <a:srgbClr val="2B324D"/>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A0A0432A-A20F-5D5F-24BA-218315217AC1}"/>
              </a:ext>
            </a:extLst>
          </p:cNvPr>
          <p:cNvSpPr>
            <a:spLocks noGrp="1"/>
          </p:cNvSpPr>
          <p:nvPr>
            <p:ph type="body" sz="quarter" idx="15"/>
          </p:nvPr>
        </p:nvSpPr>
        <p:spPr>
          <a:xfrm>
            <a:off x="9021229" y="239739"/>
            <a:ext cx="1973262" cy="307975"/>
          </a:xfrm>
          <a:ln>
            <a:noFill/>
          </a:ln>
        </p:spPr>
        <p:txBody>
          <a:bodyPr/>
          <a:lstStyle>
            <a:lvl1pPr marL="0" indent="0">
              <a:buNone/>
              <a:defRPr sz="1200">
                <a:solidFill>
                  <a:srgbClr val="2B324D"/>
                </a:solidFill>
              </a:defRPr>
            </a:lvl1pPr>
          </a:lstStyle>
          <a:p>
            <a:pPr lvl="0"/>
            <a:r>
              <a:rPr lang="en-US"/>
              <a:t>Click to edit Master text styles</a:t>
            </a:r>
          </a:p>
        </p:txBody>
      </p:sp>
      <p:sp>
        <p:nvSpPr>
          <p:cNvPr id="14" name="Text Placeholder 10">
            <a:extLst>
              <a:ext uri="{FF2B5EF4-FFF2-40B4-BE49-F238E27FC236}">
                <a16:creationId xmlns:a16="http://schemas.microsoft.com/office/drawing/2014/main" id="{9AED18ED-2653-F0D3-AEA7-8912F24913C9}"/>
              </a:ext>
            </a:extLst>
          </p:cNvPr>
          <p:cNvSpPr>
            <a:spLocks noGrp="1"/>
          </p:cNvSpPr>
          <p:nvPr>
            <p:ph type="body" sz="quarter" idx="16"/>
          </p:nvPr>
        </p:nvSpPr>
        <p:spPr>
          <a:xfrm>
            <a:off x="9027434" y="592101"/>
            <a:ext cx="1973262" cy="307975"/>
          </a:xfrm>
          <a:ln>
            <a:noFill/>
          </a:ln>
        </p:spPr>
        <p:txBody>
          <a:bodyPr/>
          <a:lstStyle>
            <a:lvl1pPr marL="0" indent="0">
              <a:buNone/>
              <a:defRPr sz="1200">
                <a:solidFill>
                  <a:srgbClr val="2B324D"/>
                </a:solidFill>
              </a:defRPr>
            </a:lvl1pPr>
          </a:lstStyle>
          <a:p>
            <a:pPr lvl="0"/>
            <a:r>
              <a:rPr lang="en-US"/>
              <a:t>Click to edit Master text styles</a:t>
            </a:r>
          </a:p>
        </p:txBody>
      </p:sp>
      <p:sp>
        <p:nvSpPr>
          <p:cNvPr id="17" name="TextBox 16">
            <a:extLst>
              <a:ext uri="{FF2B5EF4-FFF2-40B4-BE49-F238E27FC236}">
                <a16:creationId xmlns:a16="http://schemas.microsoft.com/office/drawing/2014/main" id="{519294A5-0316-1CBB-F8B8-B6072DBF6633}"/>
              </a:ext>
            </a:extLst>
          </p:cNvPr>
          <p:cNvSpPr txBox="1"/>
          <p:nvPr userDrawn="1"/>
        </p:nvSpPr>
        <p:spPr>
          <a:xfrm>
            <a:off x="285561" y="130135"/>
            <a:ext cx="2573946" cy="830997"/>
          </a:xfrm>
          <a:prstGeom prst="rect">
            <a:avLst/>
          </a:prstGeom>
          <a:noFill/>
        </p:spPr>
        <p:txBody>
          <a:bodyPr wrap="square">
            <a:spAutoFit/>
          </a:bodyPr>
          <a:lstStyle/>
          <a:p>
            <a:r>
              <a:rPr lang="en-US" sz="4800">
                <a:solidFill>
                  <a:srgbClr val="2B324D"/>
                </a:solidFill>
                <a:latin typeface="Barlow ExtraBold" panose="00000900000000000000" pitchFamily="2" charset="0"/>
              </a:rPr>
              <a:t>AGENDA</a:t>
            </a:r>
            <a:endParaRPr lang="en-PH" sz="4800">
              <a:solidFill>
                <a:srgbClr val="2B324D"/>
              </a:solidFill>
              <a:latin typeface="Barlow ExtraBold" panose="00000900000000000000" pitchFamily="2" charset="0"/>
            </a:endParaRPr>
          </a:p>
        </p:txBody>
      </p:sp>
    </p:spTree>
    <p:extLst>
      <p:ext uri="{BB962C8B-B14F-4D97-AF65-F5344CB8AC3E}">
        <p14:creationId xmlns:p14="http://schemas.microsoft.com/office/powerpoint/2010/main" val="2698855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Intro 2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023"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rgbClr val="2B324D"/>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3BD23516-E167-24C9-21F5-07380E150E01}"/>
              </a:ext>
            </a:extLst>
          </p:cNvPr>
          <p:cNvSpPr>
            <a:spLocks noGrp="1"/>
          </p:cNvSpPr>
          <p:nvPr>
            <p:ph type="body" sz="quarter" idx="11"/>
          </p:nvPr>
        </p:nvSpPr>
        <p:spPr>
          <a:xfrm>
            <a:off x="249986" y="2222575"/>
            <a:ext cx="4306478" cy="4327525"/>
          </a:xfrm>
        </p:spPr>
        <p:txBody>
          <a:bodyPr>
            <a:normAutofit/>
          </a:bodyPr>
          <a:lstStyle>
            <a:lvl1pPr marL="228600" indent="-228600">
              <a:buClr>
                <a:srgbClr val="58BCB3"/>
              </a:buClr>
              <a:buFont typeface="Wingdings" panose="05000000000000000000" pitchFamily="2" charset="2"/>
              <a:buChar char="§"/>
              <a:defRPr sz="1800">
                <a:solidFill>
                  <a:srgbClr val="2B324D"/>
                </a:solidFill>
                <a:latin typeface="Barlow Light" panose="00000400000000000000" pitchFamily="2" charset="0"/>
              </a:defRPr>
            </a:lvl1pPr>
            <a:lvl2pPr marL="685800" indent="-228600">
              <a:buClr>
                <a:srgbClr val="58BCB3"/>
              </a:buClr>
              <a:buFont typeface="Wingdings" panose="05000000000000000000" pitchFamily="2" charset="2"/>
              <a:buChar char="§"/>
              <a:defRPr sz="16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6A7A58B4-CFC9-EEAB-B41C-69242A94D154}"/>
              </a:ext>
            </a:extLst>
          </p:cNvPr>
          <p:cNvSpPr/>
          <p:nvPr userDrawn="1"/>
        </p:nvSpPr>
        <p:spPr>
          <a:xfrm>
            <a:off x="0" y="1987423"/>
            <a:ext cx="12192000" cy="137160"/>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7DBA8A6-A340-840C-BCD0-3B245B98FA9A}"/>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757411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Intro 2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023"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rgbClr val="2B324D"/>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3BD23516-E167-24C9-21F5-07380E150E01}"/>
              </a:ext>
            </a:extLst>
          </p:cNvPr>
          <p:cNvSpPr>
            <a:spLocks noGrp="1"/>
          </p:cNvSpPr>
          <p:nvPr>
            <p:ph type="body" sz="quarter" idx="11"/>
          </p:nvPr>
        </p:nvSpPr>
        <p:spPr>
          <a:xfrm>
            <a:off x="249986" y="2222575"/>
            <a:ext cx="4306478" cy="4327525"/>
          </a:xfrm>
        </p:spPr>
        <p:txBody>
          <a:bodyPr>
            <a:normAutofit/>
          </a:bodyPr>
          <a:lstStyle>
            <a:lvl1pPr marL="228600" indent="-228600">
              <a:buClr>
                <a:srgbClr val="58BCB3"/>
              </a:buClr>
              <a:buFont typeface="Wingdings" panose="05000000000000000000" pitchFamily="2" charset="2"/>
              <a:buChar char="§"/>
              <a:defRPr sz="1800">
                <a:solidFill>
                  <a:srgbClr val="2B324D"/>
                </a:solidFill>
                <a:latin typeface="Barlow Light" panose="00000400000000000000" pitchFamily="2" charset="0"/>
              </a:defRPr>
            </a:lvl1pPr>
            <a:lvl2pPr marL="685800" indent="-228600">
              <a:buClr>
                <a:srgbClr val="58BCB3"/>
              </a:buClr>
              <a:buFont typeface="Wingdings" panose="05000000000000000000" pitchFamily="2" charset="2"/>
              <a:buChar char="§"/>
              <a:defRPr sz="16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6A7A58B4-CFC9-EEAB-B41C-69242A94D154}"/>
              </a:ext>
            </a:extLst>
          </p:cNvPr>
          <p:cNvSpPr/>
          <p:nvPr userDrawn="1"/>
        </p:nvSpPr>
        <p:spPr>
          <a:xfrm>
            <a:off x="0" y="1987423"/>
            <a:ext cx="12192000" cy="137160"/>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7DBA8A6-A340-840C-BCD0-3B245B98FA9A}"/>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834412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Intro 2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1"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7677963" y="925370"/>
            <a:ext cx="4306478" cy="936751"/>
          </a:xfrm>
        </p:spPr>
        <p:txBody>
          <a:bodyPr vert="horz" lIns="91440" tIns="45720" rIns="91440" bIns="45720" rtlCol="0" anchor="b">
            <a:noAutofit/>
          </a:bodyPr>
          <a:lstStyle>
            <a:lvl1pPr>
              <a:defRPr lang="en-US" sz="4800" b="0" dirty="0">
                <a:solidFill>
                  <a:srgbClr val="2B324D"/>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14018477-1474-63A1-4158-29F0A60A524D}"/>
              </a:ext>
            </a:extLst>
          </p:cNvPr>
          <p:cNvSpPr>
            <a:spLocks noGrp="1"/>
          </p:cNvSpPr>
          <p:nvPr>
            <p:ph type="body" sz="quarter" idx="11"/>
          </p:nvPr>
        </p:nvSpPr>
        <p:spPr>
          <a:xfrm>
            <a:off x="7692321" y="2338996"/>
            <a:ext cx="4292120" cy="4327525"/>
          </a:xfrm>
        </p:spPr>
        <p:txBody>
          <a:bodyPr>
            <a:normAutofit/>
          </a:bodyPr>
          <a:lstStyle>
            <a:lvl1pPr marL="228600" indent="-228600">
              <a:buClr>
                <a:srgbClr val="58BCB3"/>
              </a:buClr>
              <a:buFont typeface="Wingdings" panose="05000000000000000000" pitchFamily="2" charset="2"/>
              <a:buChar char="§"/>
              <a:defRPr sz="1800">
                <a:solidFill>
                  <a:srgbClr val="2B324D"/>
                </a:solidFill>
                <a:latin typeface="Barlow Light" panose="00000400000000000000" pitchFamily="2" charset="0"/>
              </a:defRPr>
            </a:lvl1pPr>
            <a:lvl2pPr marL="685800" indent="-228600">
              <a:buClr>
                <a:srgbClr val="58BCB3"/>
              </a:buClr>
              <a:buFont typeface="Wingdings" panose="05000000000000000000" pitchFamily="2" charset="2"/>
              <a:buChar char="§"/>
              <a:defRPr sz="16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39A99016-0831-2A8E-290F-61D24AC93A68}"/>
              </a:ext>
            </a:extLst>
          </p:cNvPr>
          <p:cNvSpPr/>
          <p:nvPr userDrawn="1"/>
        </p:nvSpPr>
        <p:spPr>
          <a:xfrm>
            <a:off x="0" y="1984248"/>
            <a:ext cx="12192000" cy="164592"/>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45A8E78C-5CCB-BCE6-97D2-337E6F481DD7}"/>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645435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ection Intro 2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023"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4764024" cy="6858000"/>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3BD23516-E167-24C9-21F5-07380E150E01}"/>
              </a:ext>
            </a:extLst>
          </p:cNvPr>
          <p:cNvSpPr>
            <a:spLocks noGrp="1"/>
          </p:cNvSpPr>
          <p:nvPr>
            <p:ph type="body" sz="quarter" idx="11"/>
          </p:nvPr>
        </p:nvSpPr>
        <p:spPr>
          <a:xfrm>
            <a:off x="249987" y="2372990"/>
            <a:ext cx="4236288" cy="4327525"/>
          </a:xfrm>
        </p:spPr>
        <p:txBody>
          <a:bodyPr>
            <a:normAutofit/>
          </a:bodyPr>
          <a:lstStyle>
            <a:lvl1pPr>
              <a:buClr>
                <a:srgbClr val="58BCB3"/>
              </a:buClr>
              <a:defRPr sz="1800">
                <a:solidFill>
                  <a:schemeClr val="bg1"/>
                </a:solidFill>
                <a:latin typeface="Barlow Light" panose="00000400000000000000" pitchFamily="2" charset="0"/>
              </a:defRPr>
            </a:lvl1pPr>
            <a:lvl2pPr>
              <a:buClr>
                <a:srgbClr val="58BCB3"/>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7FFDD018-FB4E-E570-B6B5-DC005EC0917D}"/>
              </a:ext>
            </a:extLst>
          </p:cNvPr>
          <p:cNvSpPr/>
          <p:nvPr userDrawn="1"/>
        </p:nvSpPr>
        <p:spPr>
          <a:xfrm>
            <a:off x="0" y="1983866"/>
            <a:ext cx="12192000" cy="146304"/>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20B2DE9-49DD-A999-61BF-1F0B685CE4C6}"/>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086372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Intro 3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023"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4764024" cy="6858000"/>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CAFBC40-2BDC-4EE3-3609-3D54357595FE}"/>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5376E0C9-CDCA-4935-98AE-8155A919D047}"/>
              </a:ext>
            </a:extLst>
          </p:cNvPr>
          <p:cNvSpPr>
            <a:spLocks noGrp="1"/>
          </p:cNvSpPr>
          <p:nvPr>
            <p:ph type="body" sz="quarter" idx="11"/>
          </p:nvPr>
        </p:nvSpPr>
        <p:spPr>
          <a:xfrm>
            <a:off x="249986" y="2372990"/>
            <a:ext cx="4306477" cy="4327525"/>
          </a:xfrm>
        </p:spPr>
        <p:txBody>
          <a:bodyPr>
            <a:normAutofit/>
          </a:bodyPr>
          <a:lstStyle>
            <a:lvl1pPr>
              <a:buClr>
                <a:srgbClr val="2B324D"/>
              </a:buClr>
              <a:defRPr sz="1800">
                <a:solidFill>
                  <a:schemeClr val="bg1"/>
                </a:solidFill>
                <a:latin typeface="Barlow Light" panose="00000400000000000000" pitchFamily="2" charset="0"/>
              </a:defRPr>
            </a:lvl1pPr>
            <a:lvl2pPr>
              <a:buClr>
                <a:srgbClr val="2B324D"/>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D7366AA-C787-CC97-4048-86EECB0A268B}"/>
              </a:ext>
            </a:extLst>
          </p:cNvPr>
          <p:cNvSpPr/>
          <p:nvPr userDrawn="1"/>
        </p:nvSpPr>
        <p:spPr>
          <a:xfrm>
            <a:off x="0" y="1984248"/>
            <a:ext cx="12192000" cy="146304"/>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6E3F2405-3D07-9239-CA4B-2CA2E3C25378}"/>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097654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Intro 1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023"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4764024" cy="685800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597179A-947C-491D-8512-693D23655504}"/>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DBDC11E9-701C-B561-52BF-53BC03398899}"/>
              </a:ext>
            </a:extLst>
          </p:cNvPr>
          <p:cNvSpPr>
            <a:spLocks noGrp="1"/>
          </p:cNvSpPr>
          <p:nvPr>
            <p:ph type="body" sz="quarter" idx="11"/>
          </p:nvPr>
        </p:nvSpPr>
        <p:spPr>
          <a:xfrm>
            <a:off x="249986" y="2372990"/>
            <a:ext cx="4306477" cy="4327525"/>
          </a:xfrm>
        </p:spPr>
        <p:txBody>
          <a:bodyPr>
            <a:normAutofit/>
          </a:bodyPr>
          <a:lstStyle>
            <a:lvl1pPr>
              <a:buClr>
                <a:srgbClr val="58BCB3"/>
              </a:buClr>
              <a:defRPr sz="1800">
                <a:solidFill>
                  <a:schemeClr val="bg1"/>
                </a:solidFill>
                <a:latin typeface="Barlow Light" panose="00000400000000000000" pitchFamily="2" charset="0"/>
              </a:defRPr>
            </a:lvl1pPr>
            <a:lvl2pPr>
              <a:buClr>
                <a:srgbClr val="58BCB3"/>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4C900D42-A60C-A966-2AE3-3365221E0219}"/>
              </a:ext>
            </a:extLst>
          </p:cNvPr>
          <p:cNvSpPr/>
          <p:nvPr userDrawn="1"/>
        </p:nvSpPr>
        <p:spPr>
          <a:xfrm>
            <a:off x="0" y="1983814"/>
            <a:ext cx="12192000" cy="146304"/>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99D6F87-724D-6FEA-4CAE-E1F94EF9FDA1}"/>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933030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Intro 4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4764732" y="2443"/>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4764024" cy="6858000"/>
          </a:xfrm>
          <a:prstGeom prst="rect">
            <a:avLst/>
          </a:prstGeom>
          <a:solidFill>
            <a:srgbClr val="33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D514F67-009C-E8C7-4F5A-46DE2E21DBB7}"/>
              </a:ext>
            </a:extLst>
          </p:cNvPr>
          <p:cNvSpPr>
            <a:spLocks noGrp="1"/>
          </p:cNvSpPr>
          <p:nvPr>
            <p:ph type="ctrTitle" hasCustomPrompt="1"/>
          </p:nvPr>
        </p:nvSpPr>
        <p:spPr>
          <a:xfrm>
            <a:off x="249986"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8" name="Text Placeholder 2">
            <a:extLst>
              <a:ext uri="{FF2B5EF4-FFF2-40B4-BE49-F238E27FC236}">
                <a16:creationId xmlns:a16="http://schemas.microsoft.com/office/drawing/2014/main" id="{65D41FD4-165E-CF84-328C-2A261E8AD9EE}"/>
              </a:ext>
            </a:extLst>
          </p:cNvPr>
          <p:cNvSpPr>
            <a:spLocks noGrp="1"/>
          </p:cNvSpPr>
          <p:nvPr>
            <p:ph type="body" sz="quarter" idx="11"/>
          </p:nvPr>
        </p:nvSpPr>
        <p:spPr>
          <a:xfrm>
            <a:off x="249986" y="2372990"/>
            <a:ext cx="4306477" cy="4327525"/>
          </a:xfrm>
        </p:spPr>
        <p:txBody>
          <a:bodyPr>
            <a:normAutofit/>
          </a:bodyPr>
          <a:lstStyle>
            <a:lvl1pPr>
              <a:buClr>
                <a:srgbClr val="2B324D"/>
              </a:buClr>
              <a:defRPr sz="1800">
                <a:solidFill>
                  <a:schemeClr val="bg1"/>
                </a:solidFill>
                <a:latin typeface="Barlow Light" panose="00000400000000000000" pitchFamily="2" charset="0"/>
              </a:defRPr>
            </a:lvl1pPr>
            <a:lvl2pPr>
              <a:buClr>
                <a:srgbClr val="2B324D"/>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9" name="Rectangle 8">
            <a:extLst>
              <a:ext uri="{FF2B5EF4-FFF2-40B4-BE49-F238E27FC236}">
                <a16:creationId xmlns:a16="http://schemas.microsoft.com/office/drawing/2014/main" id="{33E64E12-5427-07E1-3E17-CF8BB5A24C0B}"/>
              </a:ext>
            </a:extLst>
          </p:cNvPr>
          <p:cNvSpPr/>
          <p:nvPr userDrawn="1"/>
        </p:nvSpPr>
        <p:spPr>
          <a:xfrm>
            <a:off x="-1" y="1984248"/>
            <a:ext cx="12200329" cy="146304"/>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1D044B85-4F13-9F71-F539-CFF9BA4D4502}"/>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89313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Intro 2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1"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7427976" y="0"/>
            <a:ext cx="4764024" cy="6858000"/>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7677963"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14018477-1474-63A1-4158-29F0A60A524D}"/>
              </a:ext>
            </a:extLst>
          </p:cNvPr>
          <p:cNvSpPr>
            <a:spLocks noGrp="1"/>
          </p:cNvSpPr>
          <p:nvPr>
            <p:ph type="body" sz="quarter" idx="11"/>
          </p:nvPr>
        </p:nvSpPr>
        <p:spPr>
          <a:xfrm>
            <a:off x="7692321" y="2338996"/>
            <a:ext cx="4292120" cy="4327525"/>
          </a:xfrm>
        </p:spPr>
        <p:txBody>
          <a:bodyPr>
            <a:normAutofit/>
          </a:bodyPr>
          <a:lstStyle>
            <a:lvl1pPr>
              <a:buClr>
                <a:srgbClr val="58BCB3"/>
              </a:buClr>
              <a:defRPr sz="1800">
                <a:solidFill>
                  <a:schemeClr val="bg1"/>
                </a:solidFill>
                <a:latin typeface="Barlow Light" panose="00000400000000000000" pitchFamily="2" charset="0"/>
              </a:defRPr>
            </a:lvl1pPr>
            <a:lvl2pPr>
              <a:buClr>
                <a:srgbClr val="58BCB3"/>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F6186992-7459-1B13-E1B0-2B9CE3D0509B}"/>
              </a:ext>
            </a:extLst>
          </p:cNvPr>
          <p:cNvSpPr/>
          <p:nvPr userDrawn="1"/>
        </p:nvSpPr>
        <p:spPr>
          <a:xfrm>
            <a:off x="0" y="1984248"/>
            <a:ext cx="12192000" cy="146304"/>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AAB7EC-2B8E-DB8B-7FE3-FC7BE6F26724}"/>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3965215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Intro 3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0"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7427617" y="0"/>
            <a:ext cx="4764024" cy="6858000"/>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CAFBC40-2BDC-4EE3-3609-3D54357595FE}"/>
              </a:ext>
            </a:extLst>
          </p:cNvPr>
          <p:cNvSpPr>
            <a:spLocks noGrp="1"/>
          </p:cNvSpPr>
          <p:nvPr>
            <p:ph type="ctrTitle" hasCustomPrompt="1"/>
          </p:nvPr>
        </p:nvSpPr>
        <p:spPr>
          <a:xfrm>
            <a:off x="7663090"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97FE61E6-295E-9459-EC37-8D45677BF6DE}"/>
              </a:ext>
            </a:extLst>
          </p:cNvPr>
          <p:cNvSpPr>
            <a:spLocks noGrp="1"/>
          </p:cNvSpPr>
          <p:nvPr>
            <p:ph type="body" sz="quarter" idx="11"/>
          </p:nvPr>
        </p:nvSpPr>
        <p:spPr>
          <a:xfrm>
            <a:off x="7692321" y="2338996"/>
            <a:ext cx="4292120" cy="4327525"/>
          </a:xfrm>
        </p:spPr>
        <p:txBody>
          <a:bodyPr>
            <a:normAutofit/>
          </a:bodyPr>
          <a:lstStyle>
            <a:lvl1pPr>
              <a:buClr>
                <a:srgbClr val="2B324D"/>
              </a:buClr>
              <a:defRPr sz="1800">
                <a:solidFill>
                  <a:schemeClr val="bg1"/>
                </a:solidFill>
                <a:latin typeface="Barlow Light" panose="00000400000000000000" pitchFamily="2" charset="0"/>
              </a:defRPr>
            </a:lvl1pPr>
            <a:lvl2pPr>
              <a:buClr>
                <a:srgbClr val="2B324D"/>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05B1E75A-0415-95A3-62E6-0384F87DEA5C}"/>
              </a:ext>
            </a:extLst>
          </p:cNvPr>
          <p:cNvSpPr/>
          <p:nvPr userDrawn="1"/>
        </p:nvSpPr>
        <p:spPr>
          <a:xfrm>
            <a:off x="0" y="1984248"/>
            <a:ext cx="12192000" cy="146304"/>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5A3428A-CA53-F954-9F3D-B428A8F6CBBD}"/>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1942406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Intro 1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0"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7427976" y="0"/>
            <a:ext cx="4764024" cy="685800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597179A-947C-491D-8512-693D23655504}"/>
              </a:ext>
            </a:extLst>
          </p:cNvPr>
          <p:cNvSpPr>
            <a:spLocks noGrp="1"/>
          </p:cNvSpPr>
          <p:nvPr>
            <p:ph type="ctrTitle" hasCustomPrompt="1"/>
          </p:nvPr>
        </p:nvSpPr>
        <p:spPr>
          <a:xfrm>
            <a:off x="7677963"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CC66B08F-76AE-8CDF-F6DC-DBA7F6A45C57}"/>
              </a:ext>
            </a:extLst>
          </p:cNvPr>
          <p:cNvSpPr>
            <a:spLocks noGrp="1"/>
          </p:cNvSpPr>
          <p:nvPr>
            <p:ph type="body" sz="quarter" idx="11"/>
          </p:nvPr>
        </p:nvSpPr>
        <p:spPr>
          <a:xfrm>
            <a:off x="7692321" y="2338996"/>
            <a:ext cx="4292120" cy="4327525"/>
          </a:xfrm>
        </p:spPr>
        <p:txBody>
          <a:bodyPr>
            <a:normAutofit/>
          </a:bodyPr>
          <a:lstStyle>
            <a:lvl1pPr>
              <a:buClr>
                <a:srgbClr val="58BCB3"/>
              </a:buClr>
              <a:defRPr sz="1800">
                <a:solidFill>
                  <a:schemeClr val="bg1"/>
                </a:solidFill>
                <a:latin typeface="Barlow Light" panose="00000400000000000000" pitchFamily="2" charset="0"/>
              </a:defRPr>
            </a:lvl1pPr>
            <a:lvl2pPr>
              <a:buClr>
                <a:srgbClr val="58BCB3"/>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FA98FC9F-68F7-97F4-67A0-AA05A1B4196B}"/>
              </a:ext>
            </a:extLst>
          </p:cNvPr>
          <p:cNvSpPr/>
          <p:nvPr userDrawn="1"/>
        </p:nvSpPr>
        <p:spPr>
          <a:xfrm>
            <a:off x="0" y="1984248"/>
            <a:ext cx="12192000" cy="146304"/>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C0C11CE-71C0-1099-1E63-70EB5C4695D0}"/>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89606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xt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B8E9D3-C0CC-AC63-4CC4-C3F03D49A03D}"/>
              </a:ext>
            </a:extLst>
          </p:cNvPr>
          <p:cNvSpPr>
            <a:spLocks noGrp="1"/>
          </p:cNvSpPr>
          <p:nvPr>
            <p:ph type="sldNum" sz="quarter" idx="10"/>
          </p:nvPr>
        </p:nvSpPr>
        <p:spPr/>
        <p:txBody>
          <a:bodyPr/>
          <a:lstStyle/>
          <a:p>
            <a:fld id="{ECC02F84-A7C5-2442-A52F-0F2F85D07805}" type="slidenum">
              <a:rPr lang="en-US" smtClean="0"/>
              <a:t>‹#›</a:t>
            </a:fld>
            <a:endParaRPr lang="en-US"/>
          </a:p>
        </p:txBody>
      </p:sp>
      <p:sp>
        <p:nvSpPr>
          <p:cNvPr id="4" name="Footer Placeholder 3">
            <a:extLst>
              <a:ext uri="{FF2B5EF4-FFF2-40B4-BE49-F238E27FC236}">
                <a16:creationId xmlns:a16="http://schemas.microsoft.com/office/drawing/2014/main" id="{5D48DAE7-B6BB-5B2E-01B1-147D92D70FAB}"/>
              </a:ext>
            </a:extLst>
          </p:cNvPr>
          <p:cNvSpPr>
            <a:spLocks noGrp="1"/>
          </p:cNvSpPr>
          <p:nvPr>
            <p:ph type="ftr" sz="quarter" idx="11"/>
          </p:nvPr>
        </p:nvSpPr>
        <p:spPr/>
        <p:txBody>
          <a:bodyPr/>
          <a:lstStyle/>
          <a:p>
            <a:r>
              <a:rPr lang="en-US"/>
              <a:t>© Copyright Arcadia Consulting, all rights reserved.</a:t>
            </a:r>
          </a:p>
        </p:txBody>
      </p:sp>
      <p:sp>
        <p:nvSpPr>
          <p:cNvPr id="7" name="Content Placeholder 6">
            <a:extLst>
              <a:ext uri="{FF2B5EF4-FFF2-40B4-BE49-F238E27FC236}">
                <a16:creationId xmlns:a16="http://schemas.microsoft.com/office/drawing/2014/main" id="{72DBD7B4-3A88-C704-6FD8-6F7FF9FA5411}"/>
              </a:ext>
            </a:extLst>
          </p:cNvPr>
          <p:cNvSpPr>
            <a:spLocks noGrp="1"/>
          </p:cNvSpPr>
          <p:nvPr>
            <p:ph sz="quarter" idx="12"/>
          </p:nvPr>
        </p:nvSpPr>
        <p:spPr>
          <a:xfrm>
            <a:off x="371475" y="1060450"/>
            <a:ext cx="10982325" cy="5130800"/>
          </a:xfrm>
        </p:spPr>
        <p:txBody>
          <a:bodyPr/>
          <a:lstStyle>
            <a:lvl1pPr>
              <a:defRPr lang="en-PH" dirty="0"/>
            </a:lvl1pPr>
            <a:lvl2pPr>
              <a:defRPr lang="en-US" dirty="0" smtClean="0"/>
            </a:lvl2pPr>
            <a:lvl3pPr>
              <a:defRPr lang="en-US" dirty="0" smtClean="0"/>
            </a:lvl3pPr>
            <a:lvl4pPr>
              <a:defRPr lang="en-US" dirty="0" smtClean="0"/>
            </a:lvl4pPr>
            <a:lvl5pPr>
              <a:defRPr lang="en-US" dirty="0" smtClean="0"/>
            </a:lvl5pPr>
          </a:lstStyle>
          <a:p>
            <a:pPr lvl="0"/>
            <a:r>
              <a:rPr lang="en-US"/>
              <a:t>Click to edit Master text styles</a:t>
            </a:r>
          </a:p>
        </p:txBody>
      </p:sp>
      <p:sp>
        <p:nvSpPr>
          <p:cNvPr id="8" name="TextBox 7">
            <a:extLst>
              <a:ext uri="{FF2B5EF4-FFF2-40B4-BE49-F238E27FC236}">
                <a16:creationId xmlns:a16="http://schemas.microsoft.com/office/drawing/2014/main" id="{C7A44F93-1DF1-1EE4-535A-72E84D94F100}"/>
              </a:ext>
            </a:extLst>
          </p:cNvPr>
          <p:cNvSpPr txBox="1"/>
          <p:nvPr userDrawn="1"/>
        </p:nvSpPr>
        <p:spPr>
          <a:xfrm>
            <a:off x="284400" y="129600"/>
            <a:ext cx="7917011" cy="830997"/>
          </a:xfrm>
          <a:prstGeom prst="rect">
            <a:avLst/>
          </a:prstGeom>
          <a:noFill/>
        </p:spPr>
        <p:txBody>
          <a:bodyPr wrap="square">
            <a:spAutoFit/>
          </a:bodyPr>
          <a:lstStyle/>
          <a:p>
            <a:r>
              <a:rPr lang="en-US" sz="4800">
                <a:solidFill>
                  <a:srgbClr val="2B324D"/>
                </a:solidFill>
                <a:latin typeface="Barlow ExtraBold" panose="00000900000000000000" pitchFamily="2" charset="0"/>
              </a:rPr>
              <a:t>FACILITATOR CONTEXT</a:t>
            </a:r>
            <a:endParaRPr lang="en-PH" sz="4800">
              <a:solidFill>
                <a:srgbClr val="2B324D"/>
              </a:solidFill>
              <a:latin typeface="Barlow ExtraBold" panose="00000900000000000000" pitchFamily="2" charset="0"/>
            </a:endParaRPr>
          </a:p>
        </p:txBody>
      </p:sp>
    </p:spTree>
    <p:extLst>
      <p:ext uri="{BB962C8B-B14F-4D97-AF65-F5344CB8AC3E}">
        <p14:creationId xmlns:p14="http://schemas.microsoft.com/office/powerpoint/2010/main" val="2951894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Intro 4_with Pictur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14874" y="0"/>
            <a:ext cx="7427977"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7413103" y="0"/>
            <a:ext cx="4779790" cy="6858000"/>
          </a:xfrm>
          <a:prstGeom prst="rect">
            <a:avLst/>
          </a:prstGeom>
          <a:solidFill>
            <a:srgbClr val="33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D514F67-009C-E8C7-4F5A-46DE2E21DBB7}"/>
              </a:ext>
            </a:extLst>
          </p:cNvPr>
          <p:cNvSpPr>
            <a:spLocks noGrp="1"/>
          </p:cNvSpPr>
          <p:nvPr>
            <p:ph type="ctrTitle" hasCustomPrompt="1"/>
          </p:nvPr>
        </p:nvSpPr>
        <p:spPr>
          <a:xfrm>
            <a:off x="7663090" y="92537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F5ACF534-BC7A-9C6C-526D-8F143C4B04E6}"/>
              </a:ext>
            </a:extLst>
          </p:cNvPr>
          <p:cNvSpPr>
            <a:spLocks noGrp="1"/>
          </p:cNvSpPr>
          <p:nvPr>
            <p:ph type="body" sz="quarter" idx="11"/>
          </p:nvPr>
        </p:nvSpPr>
        <p:spPr>
          <a:xfrm>
            <a:off x="7692321" y="2338996"/>
            <a:ext cx="4292120" cy="4327525"/>
          </a:xfrm>
        </p:spPr>
        <p:txBody>
          <a:bodyPr>
            <a:normAutofit/>
          </a:bodyPr>
          <a:lstStyle>
            <a:lvl1pPr>
              <a:buClr>
                <a:srgbClr val="2B324D"/>
              </a:buClr>
              <a:defRPr sz="1800">
                <a:solidFill>
                  <a:schemeClr val="bg1"/>
                </a:solidFill>
                <a:latin typeface="Barlow Light" panose="00000400000000000000" pitchFamily="2" charset="0"/>
              </a:defRPr>
            </a:lvl1pPr>
            <a:lvl2pPr>
              <a:buClr>
                <a:srgbClr val="2B324D"/>
              </a:buClr>
              <a:defRPr sz="16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38DF14A2-E674-9A1C-CF4F-43EF89C4C8C1}"/>
              </a:ext>
            </a:extLst>
          </p:cNvPr>
          <p:cNvSpPr/>
          <p:nvPr userDrawn="1"/>
        </p:nvSpPr>
        <p:spPr>
          <a:xfrm>
            <a:off x="-14874" y="1976628"/>
            <a:ext cx="12206874" cy="155448"/>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08DB418-7F9D-BC2A-ECF3-5041ECA0F076}"/>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185782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ured BG w/ Image 1">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7424927" y="0"/>
            <a:ext cx="4767073"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7424928" cy="6858000"/>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lgn="l">
              <a:buClr>
                <a:schemeClr val="bg1">
                  <a:lumMod val="95000"/>
                </a:schemeClr>
              </a:buClr>
              <a:buFont typeface="Arial" panose="020B0604020202020204" pitchFamily="34" charset="0"/>
              <a:buChar char="•"/>
            </a:pPr>
            <a:endParaRPr lang="en-US"/>
          </a:p>
        </p:txBody>
      </p:sp>
      <p:sp>
        <p:nvSpPr>
          <p:cNvPr id="13" name="Title 1">
            <a:extLst>
              <a:ext uri="{FF2B5EF4-FFF2-40B4-BE49-F238E27FC236}">
                <a16:creationId xmlns:a16="http://schemas.microsoft.com/office/drawing/2014/main" id="{ECE183AB-9ED3-DBF0-45A1-61F7224F44FB}"/>
              </a:ext>
            </a:extLst>
          </p:cNvPr>
          <p:cNvSpPr>
            <a:spLocks noGrp="1"/>
          </p:cNvSpPr>
          <p:nvPr>
            <p:ph type="ctrTitle" hasCustomPrompt="1"/>
          </p:nvPr>
        </p:nvSpPr>
        <p:spPr>
          <a:xfrm>
            <a:off x="249986" y="925370"/>
            <a:ext cx="692200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30C99ADC-8394-D972-21BE-6BD9307FA48B}"/>
              </a:ext>
            </a:extLst>
          </p:cNvPr>
          <p:cNvSpPr>
            <a:spLocks noGrp="1"/>
          </p:cNvSpPr>
          <p:nvPr>
            <p:ph type="body" sz="quarter" idx="11"/>
          </p:nvPr>
        </p:nvSpPr>
        <p:spPr>
          <a:xfrm>
            <a:off x="249987" y="2314658"/>
            <a:ext cx="6922008" cy="4327525"/>
          </a:xfrm>
        </p:spPr>
        <p:txBody>
          <a:bodyPr>
            <a:normAutofit/>
          </a:bodyPr>
          <a:lstStyle>
            <a:lvl1pPr>
              <a:buClr>
                <a:srgbClr val="58BCB3"/>
              </a:buClr>
              <a:defRPr sz="2400">
                <a:solidFill>
                  <a:schemeClr val="bg1"/>
                </a:solidFill>
                <a:latin typeface="Barlow Light" panose="00000400000000000000" pitchFamily="2" charset="0"/>
              </a:defRPr>
            </a:lvl1pPr>
            <a:lvl2pPr>
              <a:buClr>
                <a:srgbClr val="58BCB3"/>
              </a:buClr>
              <a:defRPr sz="20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BAA594EF-54F2-DB9D-C1E9-81FEE5EF359D}"/>
              </a:ext>
            </a:extLst>
          </p:cNvPr>
          <p:cNvSpPr/>
          <p:nvPr userDrawn="1"/>
        </p:nvSpPr>
        <p:spPr>
          <a:xfrm>
            <a:off x="0" y="1984248"/>
            <a:ext cx="12192000" cy="146304"/>
          </a:xfrm>
          <a:prstGeom prst="rect">
            <a:avLst/>
          </a:prstGeom>
          <a:solidFill>
            <a:srgbClr val="33A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816B0C0-36AB-5F03-0A3C-C47DF661E56A}"/>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376598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ured BG w/ Image 2">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7424927" y="0"/>
            <a:ext cx="4767073"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7424928" cy="6858000"/>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FCAFBC40-2BDC-4EE3-3609-3D54357595FE}"/>
              </a:ext>
            </a:extLst>
          </p:cNvPr>
          <p:cNvSpPr>
            <a:spLocks noGrp="1"/>
          </p:cNvSpPr>
          <p:nvPr>
            <p:ph type="ctrTitle" hasCustomPrompt="1"/>
          </p:nvPr>
        </p:nvSpPr>
        <p:spPr>
          <a:xfrm>
            <a:off x="249984" y="925370"/>
            <a:ext cx="692200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2" name="Text Placeholder 2">
            <a:extLst>
              <a:ext uri="{FF2B5EF4-FFF2-40B4-BE49-F238E27FC236}">
                <a16:creationId xmlns:a16="http://schemas.microsoft.com/office/drawing/2014/main" id="{7543385A-5B08-1175-BC91-54EDE9879FCF}"/>
              </a:ext>
            </a:extLst>
          </p:cNvPr>
          <p:cNvSpPr>
            <a:spLocks noGrp="1"/>
          </p:cNvSpPr>
          <p:nvPr>
            <p:ph type="body" sz="quarter" idx="11"/>
          </p:nvPr>
        </p:nvSpPr>
        <p:spPr>
          <a:xfrm>
            <a:off x="249987" y="2314658"/>
            <a:ext cx="6922008" cy="4327525"/>
          </a:xfrm>
        </p:spPr>
        <p:txBody>
          <a:bodyPr>
            <a:normAutofit/>
          </a:bodyPr>
          <a:lstStyle>
            <a:lvl1pPr>
              <a:buClr>
                <a:srgbClr val="2B324D"/>
              </a:buClr>
              <a:defRPr sz="2400">
                <a:solidFill>
                  <a:schemeClr val="bg1"/>
                </a:solidFill>
                <a:latin typeface="Barlow Light" panose="00000400000000000000" pitchFamily="2" charset="0"/>
              </a:defRPr>
            </a:lvl1pPr>
            <a:lvl2pPr>
              <a:buClr>
                <a:srgbClr val="2B324D"/>
              </a:buClr>
              <a:defRPr sz="20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6" name="Rectangle 15">
            <a:extLst>
              <a:ext uri="{FF2B5EF4-FFF2-40B4-BE49-F238E27FC236}">
                <a16:creationId xmlns:a16="http://schemas.microsoft.com/office/drawing/2014/main" id="{5B095013-A338-3081-95DB-154AE5D67637}"/>
              </a:ext>
            </a:extLst>
          </p:cNvPr>
          <p:cNvSpPr/>
          <p:nvPr userDrawn="1"/>
        </p:nvSpPr>
        <p:spPr>
          <a:xfrm>
            <a:off x="0" y="1984248"/>
            <a:ext cx="12192000" cy="146304"/>
          </a:xfrm>
          <a:prstGeom prst="rect">
            <a:avLst/>
          </a:prstGeom>
          <a:solidFill>
            <a:srgbClr val="2B32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0849FAF-3C6C-36AD-AB62-998DF959E80F}"/>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977823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ured BG w/ Image 3">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F643C535-BB5D-53DE-FF33-CE36B175F89E}"/>
              </a:ext>
            </a:extLst>
          </p:cNvPr>
          <p:cNvSpPr>
            <a:spLocks noGrp="1"/>
          </p:cNvSpPr>
          <p:nvPr>
            <p:ph type="pic" sz="quarter" idx="10"/>
          </p:nvPr>
        </p:nvSpPr>
        <p:spPr>
          <a:xfrm>
            <a:off x="7424927" y="0"/>
            <a:ext cx="4767073" cy="6858000"/>
          </a:xfrm>
          <a:custGeom>
            <a:avLst/>
            <a:gdLst>
              <a:gd name="connsiteX0" fmla="*/ 0 w 7161212"/>
              <a:gd name="connsiteY0" fmla="*/ 0 h 6858000"/>
              <a:gd name="connsiteX1" fmla="*/ 7161212 w 7161212"/>
              <a:gd name="connsiteY1" fmla="*/ 0 h 6858000"/>
              <a:gd name="connsiteX2" fmla="*/ 7161212 w 7161212"/>
              <a:gd name="connsiteY2" fmla="*/ 1984877 h 6858000"/>
              <a:gd name="connsiteX3" fmla="*/ 304 w 7161212"/>
              <a:gd name="connsiteY3" fmla="*/ 1984877 h 6858000"/>
              <a:gd name="connsiteX4" fmla="*/ 304 w 7161212"/>
              <a:gd name="connsiteY4" fmla="*/ 2125980 h 6858000"/>
              <a:gd name="connsiteX5" fmla="*/ 7161212 w 7161212"/>
              <a:gd name="connsiteY5" fmla="*/ 2125980 h 6858000"/>
              <a:gd name="connsiteX6" fmla="*/ 7161212 w 7161212"/>
              <a:gd name="connsiteY6" fmla="*/ 6858000 h 6858000"/>
              <a:gd name="connsiteX7" fmla="*/ 0 w 716121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212" h="6858000">
                <a:moveTo>
                  <a:pt x="0" y="0"/>
                </a:moveTo>
                <a:lnTo>
                  <a:pt x="7161212" y="0"/>
                </a:lnTo>
                <a:lnTo>
                  <a:pt x="7161212" y="1984877"/>
                </a:lnTo>
                <a:lnTo>
                  <a:pt x="304" y="1984877"/>
                </a:lnTo>
                <a:lnTo>
                  <a:pt x="304" y="2125980"/>
                </a:lnTo>
                <a:lnTo>
                  <a:pt x="7161212" y="2125980"/>
                </a:lnTo>
                <a:lnTo>
                  <a:pt x="7161212" y="6858000"/>
                </a:lnTo>
                <a:lnTo>
                  <a:pt x="0" y="6858000"/>
                </a:lnTo>
                <a:close/>
              </a:path>
            </a:pathLst>
          </a:custGeom>
          <a:solidFill>
            <a:schemeClr val="bg1">
              <a:lumMod val="65000"/>
            </a:schemeClr>
          </a:solidFill>
        </p:spPr>
        <p:txBody>
          <a:bodyPr wrap="square">
            <a:noAutofit/>
          </a:bodyPr>
          <a:lstStyle>
            <a:lvl1pPr marL="0" indent="0" algn="l">
              <a:lnSpc>
                <a:spcPct val="100000"/>
              </a:lnSpc>
              <a:buFont typeface="Arial" panose="020B0604020202020204" pitchFamily="34" charset="0"/>
              <a:buNone/>
              <a:defRPr sz="1300">
                <a:solidFill>
                  <a:schemeClr val="bg1"/>
                </a:solidFill>
              </a:defRPr>
            </a:lvl1pPr>
          </a:lstStyle>
          <a:p>
            <a:r>
              <a:rPr lang="en-US"/>
              <a:t>Click icon to add picture</a:t>
            </a:r>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7424928" cy="685800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597179A-947C-491D-8512-693D23655504}"/>
              </a:ext>
            </a:extLst>
          </p:cNvPr>
          <p:cNvSpPr>
            <a:spLocks noGrp="1"/>
          </p:cNvSpPr>
          <p:nvPr>
            <p:ph type="ctrTitle" hasCustomPrompt="1"/>
          </p:nvPr>
        </p:nvSpPr>
        <p:spPr>
          <a:xfrm>
            <a:off x="249986" y="925370"/>
            <a:ext cx="692200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Text &amp; Image</a:t>
            </a:r>
          </a:p>
        </p:txBody>
      </p:sp>
      <p:sp>
        <p:nvSpPr>
          <p:cNvPr id="13" name="Text Placeholder 2">
            <a:extLst>
              <a:ext uri="{FF2B5EF4-FFF2-40B4-BE49-F238E27FC236}">
                <a16:creationId xmlns:a16="http://schemas.microsoft.com/office/drawing/2014/main" id="{C0ACEC02-789D-BC1B-CE7D-E4E7C63EF10D}"/>
              </a:ext>
            </a:extLst>
          </p:cNvPr>
          <p:cNvSpPr>
            <a:spLocks noGrp="1"/>
          </p:cNvSpPr>
          <p:nvPr>
            <p:ph type="body" sz="quarter" idx="11"/>
          </p:nvPr>
        </p:nvSpPr>
        <p:spPr>
          <a:xfrm>
            <a:off x="249987" y="2314658"/>
            <a:ext cx="6922008" cy="4327525"/>
          </a:xfrm>
        </p:spPr>
        <p:txBody>
          <a:bodyPr>
            <a:normAutofit/>
          </a:bodyPr>
          <a:lstStyle>
            <a:lvl1pPr>
              <a:buClr>
                <a:srgbClr val="58BCB3"/>
              </a:buClr>
              <a:defRPr sz="2400">
                <a:solidFill>
                  <a:schemeClr val="bg1"/>
                </a:solidFill>
                <a:latin typeface="Barlow Light" panose="00000400000000000000" pitchFamily="2" charset="0"/>
              </a:defRPr>
            </a:lvl1pPr>
            <a:lvl2pPr>
              <a:buClr>
                <a:srgbClr val="58BCB3"/>
              </a:buClr>
              <a:defRPr sz="2000">
                <a:solidFill>
                  <a:schemeClr val="bg1"/>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8C965FEB-1CBA-3890-5F58-F5C43E49EE72}"/>
              </a:ext>
            </a:extLst>
          </p:cNvPr>
          <p:cNvSpPr/>
          <p:nvPr userDrawn="1"/>
        </p:nvSpPr>
        <p:spPr>
          <a:xfrm>
            <a:off x="0" y="1984248"/>
            <a:ext cx="12192000" cy="146304"/>
          </a:xfrm>
          <a:prstGeom prst="rect">
            <a:avLst/>
          </a:prstGeom>
          <a:solidFill>
            <a:srgbClr val="58B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2220317C-8B38-2825-1EE4-F1AB6F22BEEE}"/>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56877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2a">
    <p:bg>
      <p:bgPr>
        <a:solidFill>
          <a:srgbClr val="2B324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2E8F24-B9EA-792D-2FFF-230E372464F9}"/>
              </a:ext>
            </a:extLst>
          </p:cNvPr>
          <p:cNvSpPr>
            <a:spLocks noGrp="1"/>
          </p:cNvSpPr>
          <p:nvPr>
            <p:ph type="title" hasCustomPrompt="1"/>
          </p:nvPr>
        </p:nvSpPr>
        <p:spPr>
          <a:xfrm>
            <a:off x="1924050" y="2766218"/>
            <a:ext cx="8343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2EDF8D67-3255-59A4-B7D4-AA38A979845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F0D5DAC3-14EB-74D2-C9FF-995E323704D8}"/>
              </a:ext>
            </a:extLst>
          </p:cNvPr>
          <p:cNvCxnSpPr>
            <a:cxnSpLocks/>
          </p:cNvCxnSpPr>
          <p:nvPr userDrawn="1"/>
        </p:nvCxnSpPr>
        <p:spPr>
          <a:xfrm>
            <a:off x="0" y="4208541"/>
            <a:ext cx="12192000" cy="0"/>
          </a:xfrm>
          <a:prstGeom prst="line">
            <a:avLst/>
          </a:prstGeom>
          <a:ln w="190500">
            <a:solidFill>
              <a:srgbClr val="58BC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9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 2a">
    <p:bg>
      <p:bgPr>
        <a:solidFill>
          <a:srgbClr val="2B324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2E8F24-B9EA-792D-2FFF-230E372464F9}"/>
              </a:ext>
            </a:extLst>
          </p:cNvPr>
          <p:cNvSpPr>
            <a:spLocks noGrp="1"/>
          </p:cNvSpPr>
          <p:nvPr>
            <p:ph type="title" hasCustomPrompt="1"/>
          </p:nvPr>
        </p:nvSpPr>
        <p:spPr>
          <a:xfrm>
            <a:off x="1924050" y="2766218"/>
            <a:ext cx="8343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2EDF8D67-3255-59A4-B7D4-AA38A979845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F0D5DAC3-14EB-74D2-C9FF-995E323704D8}"/>
              </a:ext>
            </a:extLst>
          </p:cNvPr>
          <p:cNvCxnSpPr>
            <a:cxnSpLocks/>
          </p:cNvCxnSpPr>
          <p:nvPr userDrawn="1"/>
        </p:nvCxnSpPr>
        <p:spPr>
          <a:xfrm>
            <a:off x="0" y="4208541"/>
            <a:ext cx="12192000" cy="0"/>
          </a:xfrm>
          <a:prstGeom prst="line">
            <a:avLst/>
          </a:prstGeom>
          <a:ln w="190500">
            <a:solidFill>
              <a:srgbClr val="33AE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5477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 2a">
    <p:bg>
      <p:bgPr>
        <a:solidFill>
          <a:srgbClr val="2B324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2E8F24-B9EA-792D-2FFF-230E372464F9}"/>
              </a:ext>
            </a:extLst>
          </p:cNvPr>
          <p:cNvSpPr>
            <a:spLocks noGrp="1"/>
          </p:cNvSpPr>
          <p:nvPr>
            <p:ph type="title" hasCustomPrompt="1"/>
          </p:nvPr>
        </p:nvSpPr>
        <p:spPr>
          <a:xfrm>
            <a:off x="1924050" y="2766218"/>
            <a:ext cx="8343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2EDF8D67-3255-59A4-B7D4-AA38A979845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F0D5DAC3-14EB-74D2-C9FF-995E323704D8}"/>
              </a:ext>
            </a:extLst>
          </p:cNvPr>
          <p:cNvCxnSpPr>
            <a:cxnSpLocks/>
          </p:cNvCxnSpPr>
          <p:nvPr userDrawn="1"/>
        </p:nvCxnSpPr>
        <p:spPr>
          <a:xfrm>
            <a:off x="0" y="4208541"/>
            <a:ext cx="12192000" cy="0"/>
          </a:xfrm>
          <a:prstGeom prst="line">
            <a:avLst/>
          </a:prstGeom>
          <a:ln w="190500">
            <a:solidFill>
              <a:srgbClr val="EB68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2526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 2a">
    <p:bg>
      <p:bgPr>
        <a:solidFill>
          <a:srgbClr val="2B324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2E8F24-B9EA-792D-2FFF-230E372464F9}"/>
              </a:ext>
            </a:extLst>
          </p:cNvPr>
          <p:cNvSpPr>
            <a:spLocks noGrp="1"/>
          </p:cNvSpPr>
          <p:nvPr>
            <p:ph type="title" hasCustomPrompt="1"/>
          </p:nvPr>
        </p:nvSpPr>
        <p:spPr>
          <a:xfrm>
            <a:off x="1924050" y="2766218"/>
            <a:ext cx="8343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2EDF8D67-3255-59A4-B7D4-AA38A979845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F0D5DAC3-14EB-74D2-C9FF-995E323704D8}"/>
              </a:ext>
            </a:extLst>
          </p:cNvPr>
          <p:cNvCxnSpPr>
            <a:cxnSpLocks/>
          </p:cNvCxnSpPr>
          <p:nvPr userDrawn="1"/>
        </p:nvCxnSpPr>
        <p:spPr>
          <a:xfrm>
            <a:off x="0" y="4208541"/>
            <a:ext cx="12192000" cy="0"/>
          </a:xfrm>
          <a:prstGeom prst="line">
            <a:avLst/>
          </a:prstGeom>
          <a:ln w="190500">
            <a:solidFill>
              <a:srgbClr val="FBCE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743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1a">
    <p:bg>
      <p:bgPr>
        <a:solidFill>
          <a:srgbClr val="EB685D"/>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3B8C0B-D094-0D5D-A570-0D3D906203A8}"/>
              </a:ext>
            </a:extLst>
          </p:cNvPr>
          <p:cNvSpPr>
            <a:spLocks noGrp="1"/>
          </p:cNvSpPr>
          <p:nvPr>
            <p:ph type="title" hasCustomPrompt="1"/>
          </p:nvPr>
        </p:nvSpPr>
        <p:spPr>
          <a:xfrm>
            <a:off x="1733550" y="2766218"/>
            <a:ext cx="8724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4" name="Picture 3" descr="Logo&#10;&#10;Description automatically generated">
            <a:extLst>
              <a:ext uri="{FF2B5EF4-FFF2-40B4-BE49-F238E27FC236}">
                <a16:creationId xmlns:a16="http://schemas.microsoft.com/office/drawing/2014/main" id="{945B1F2C-E742-2290-C06E-DEF61E139CD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5" name="Straight Connector 4">
            <a:extLst>
              <a:ext uri="{FF2B5EF4-FFF2-40B4-BE49-F238E27FC236}">
                <a16:creationId xmlns:a16="http://schemas.microsoft.com/office/drawing/2014/main" id="{E990889C-3ED2-B2CB-394A-0DE556908F02}"/>
              </a:ext>
            </a:extLst>
          </p:cNvPr>
          <p:cNvCxnSpPr>
            <a:cxnSpLocks/>
          </p:cNvCxnSpPr>
          <p:nvPr userDrawn="1"/>
        </p:nvCxnSpPr>
        <p:spPr>
          <a:xfrm>
            <a:off x="0" y="4208541"/>
            <a:ext cx="12192000" cy="0"/>
          </a:xfrm>
          <a:prstGeom prst="line">
            <a:avLst/>
          </a:prstGeom>
          <a:ln w="190500">
            <a:solidFill>
              <a:srgbClr val="58BC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170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ivider 1a">
    <p:bg>
      <p:bgPr>
        <a:solidFill>
          <a:srgbClr val="EB685D"/>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3B8C0B-D094-0D5D-A570-0D3D906203A8}"/>
              </a:ext>
            </a:extLst>
          </p:cNvPr>
          <p:cNvSpPr>
            <a:spLocks noGrp="1"/>
          </p:cNvSpPr>
          <p:nvPr>
            <p:ph type="title" hasCustomPrompt="1"/>
          </p:nvPr>
        </p:nvSpPr>
        <p:spPr>
          <a:xfrm>
            <a:off x="1733550" y="2766218"/>
            <a:ext cx="87249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4" name="Picture 3" descr="Logo&#10;&#10;Description automatically generated">
            <a:extLst>
              <a:ext uri="{FF2B5EF4-FFF2-40B4-BE49-F238E27FC236}">
                <a16:creationId xmlns:a16="http://schemas.microsoft.com/office/drawing/2014/main" id="{945B1F2C-E742-2290-C06E-DEF61E139CD6}"/>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5" name="Straight Connector 4">
            <a:extLst>
              <a:ext uri="{FF2B5EF4-FFF2-40B4-BE49-F238E27FC236}">
                <a16:creationId xmlns:a16="http://schemas.microsoft.com/office/drawing/2014/main" id="{E990889C-3ED2-B2CB-394A-0DE556908F02}"/>
              </a:ext>
            </a:extLst>
          </p:cNvPr>
          <p:cNvCxnSpPr>
            <a:cxnSpLocks/>
          </p:cNvCxnSpPr>
          <p:nvPr userDrawn="1"/>
        </p:nvCxnSpPr>
        <p:spPr>
          <a:xfrm>
            <a:off x="0" y="4208541"/>
            <a:ext cx="12192000" cy="0"/>
          </a:xfrm>
          <a:prstGeom prst="line">
            <a:avLst/>
          </a:prstGeom>
          <a:ln w="190500">
            <a:solidFill>
              <a:srgbClr val="33AE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5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EB685D"/>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D8C928D-D5DE-FB85-41D6-363CAF0703DF}"/>
              </a:ext>
            </a:extLst>
          </p:cNvPr>
          <p:cNvSpPr>
            <a:spLocks noGrp="1"/>
          </p:cNvSpPr>
          <p:nvPr>
            <p:ph type="body" sz="quarter" idx="10"/>
          </p:nvPr>
        </p:nvSpPr>
        <p:spPr>
          <a:xfrm>
            <a:off x="635000" y="2282825"/>
            <a:ext cx="10868025" cy="4327525"/>
          </a:xfrm>
        </p:spPr>
        <p:txBody>
          <a:bodyPr>
            <a:normAutofit/>
          </a:bodyPr>
          <a:lstStyle>
            <a:lvl1pPr marL="228600" indent="-228600">
              <a:buClr>
                <a:srgbClr val="EB685D"/>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EB685D"/>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3AEF42CF-5322-3ACF-BC8B-C3D20F45CA24}"/>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0786432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3a">
    <p:bg>
      <p:bgPr>
        <a:solidFill>
          <a:srgbClr val="33AEE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398FB-EA21-0834-704C-63C56C553677}"/>
              </a:ext>
            </a:extLst>
          </p:cNvPr>
          <p:cNvSpPr>
            <a:spLocks noGrp="1"/>
          </p:cNvSpPr>
          <p:nvPr>
            <p:ph type="title" hasCustomPrompt="1"/>
          </p:nvPr>
        </p:nvSpPr>
        <p:spPr>
          <a:xfrm>
            <a:off x="1790700" y="2766218"/>
            <a:ext cx="86106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35001678-FA2C-D560-D43F-40CA3A70672F}"/>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0BF54ABE-35FC-1E61-3972-5A86959C63A4}"/>
              </a:ext>
            </a:extLst>
          </p:cNvPr>
          <p:cNvCxnSpPr>
            <a:cxnSpLocks/>
          </p:cNvCxnSpPr>
          <p:nvPr userDrawn="1"/>
        </p:nvCxnSpPr>
        <p:spPr>
          <a:xfrm>
            <a:off x="0" y="4208541"/>
            <a:ext cx="12192000" cy="0"/>
          </a:xfrm>
          <a:prstGeom prst="line">
            <a:avLst/>
          </a:prstGeom>
          <a:ln w="190500">
            <a:solidFill>
              <a:srgbClr val="FBCE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37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rgbClr val="33AEE4"/>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B3E4E36-89A4-4845-B728-6B8903F8CF19}"/>
              </a:ext>
            </a:extLst>
          </p:cNvPr>
          <p:cNvCxnSpPr>
            <a:cxnSpLocks/>
          </p:cNvCxnSpPr>
          <p:nvPr userDrawn="1"/>
        </p:nvCxnSpPr>
        <p:spPr>
          <a:xfrm>
            <a:off x="0" y="4208541"/>
            <a:ext cx="12192000" cy="0"/>
          </a:xfrm>
          <a:prstGeom prst="line">
            <a:avLst/>
          </a:prstGeom>
          <a:ln w="190500">
            <a:solidFill>
              <a:srgbClr val="2B324D"/>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389C7239-1075-213F-3E63-4A6455337C31}"/>
              </a:ext>
            </a:extLst>
          </p:cNvPr>
          <p:cNvPicPr>
            <a:picLocks noChangeAspect="1"/>
          </p:cNvPicPr>
          <p:nvPr userDrawn="1"/>
        </p:nvPicPr>
        <p:blipFill>
          <a:blip r:embed="rId2"/>
          <a:stretch>
            <a:fillRect/>
          </a:stretch>
        </p:blipFill>
        <p:spPr>
          <a:xfrm>
            <a:off x="4810783" y="4998203"/>
            <a:ext cx="2570434" cy="1445869"/>
          </a:xfrm>
          <a:prstGeom prst="rect">
            <a:avLst/>
          </a:prstGeom>
        </p:spPr>
      </p:pic>
      <p:sp>
        <p:nvSpPr>
          <p:cNvPr id="5" name="Title 1">
            <a:extLst>
              <a:ext uri="{FF2B5EF4-FFF2-40B4-BE49-F238E27FC236}">
                <a16:creationId xmlns:a16="http://schemas.microsoft.com/office/drawing/2014/main" id="{0EAB2971-E147-D4AE-4394-3AE93281DFD7}"/>
              </a:ext>
            </a:extLst>
          </p:cNvPr>
          <p:cNvSpPr>
            <a:spLocks noGrp="1"/>
          </p:cNvSpPr>
          <p:nvPr>
            <p:ph type="title" hasCustomPrompt="1"/>
          </p:nvPr>
        </p:nvSpPr>
        <p:spPr>
          <a:xfrm>
            <a:off x="1790700" y="2766218"/>
            <a:ext cx="86106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spTree>
    <p:extLst>
      <p:ext uri="{BB962C8B-B14F-4D97-AF65-F5344CB8AC3E}">
        <p14:creationId xmlns:p14="http://schemas.microsoft.com/office/powerpoint/2010/main" val="7915605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vider 3a">
    <p:bg>
      <p:bgPr>
        <a:solidFill>
          <a:srgbClr val="58BCB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398FB-EA21-0834-704C-63C56C553677}"/>
              </a:ext>
            </a:extLst>
          </p:cNvPr>
          <p:cNvSpPr>
            <a:spLocks noGrp="1"/>
          </p:cNvSpPr>
          <p:nvPr>
            <p:ph type="title" hasCustomPrompt="1"/>
          </p:nvPr>
        </p:nvSpPr>
        <p:spPr>
          <a:xfrm>
            <a:off x="1790700" y="2766218"/>
            <a:ext cx="86106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pic>
        <p:nvPicPr>
          <p:cNvPr id="5" name="Picture 4" descr="Logo&#10;&#10;Description automatically generated">
            <a:extLst>
              <a:ext uri="{FF2B5EF4-FFF2-40B4-BE49-F238E27FC236}">
                <a16:creationId xmlns:a16="http://schemas.microsoft.com/office/drawing/2014/main" id="{35001678-FA2C-D560-D43F-40CA3A70672F}"/>
              </a:ext>
            </a:extLst>
          </p:cNvPr>
          <p:cNvPicPr>
            <a:picLocks noChangeAspect="1"/>
          </p:cNvPicPr>
          <p:nvPr userDrawn="1"/>
        </p:nvPicPr>
        <p:blipFill>
          <a:blip r:embed="rId2"/>
          <a:stretch>
            <a:fillRect/>
          </a:stretch>
        </p:blipFill>
        <p:spPr>
          <a:xfrm>
            <a:off x="4810783" y="4998203"/>
            <a:ext cx="2570434" cy="1445869"/>
          </a:xfrm>
          <a:prstGeom prst="rect">
            <a:avLst/>
          </a:prstGeom>
        </p:spPr>
      </p:pic>
      <p:cxnSp>
        <p:nvCxnSpPr>
          <p:cNvPr id="6" name="Straight Connector 5">
            <a:extLst>
              <a:ext uri="{FF2B5EF4-FFF2-40B4-BE49-F238E27FC236}">
                <a16:creationId xmlns:a16="http://schemas.microsoft.com/office/drawing/2014/main" id="{0BF54ABE-35FC-1E61-3972-5A86959C63A4}"/>
              </a:ext>
            </a:extLst>
          </p:cNvPr>
          <p:cNvCxnSpPr>
            <a:cxnSpLocks/>
          </p:cNvCxnSpPr>
          <p:nvPr userDrawn="1"/>
        </p:nvCxnSpPr>
        <p:spPr>
          <a:xfrm>
            <a:off x="0" y="4208541"/>
            <a:ext cx="12192000" cy="0"/>
          </a:xfrm>
          <a:prstGeom prst="line">
            <a:avLst/>
          </a:prstGeom>
          <a:ln w="190500">
            <a:solidFill>
              <a:srgbClr val="EB68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944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vider 4">
    <p:bg>
      <p:bgPr>
        <a:solidFill>
          <a:srgbClr val="58BCB3"/>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B3E4E36-89A4-4845-B728-6B8903F8CF19}"/>
              </a:ext>
            </a:extLst>
          </p:cNvPr>
          <p:cNvCxnSpPr>
            <a:cxnSpLocks/>
          </p:cNvCxnSpPr>
          <p:nvPr userDrawn="1"/>
        </p:nvCxnSpPr>
        <p:spPr>
          <a:xfrm>
            <a:off x="0" y="4208541"/>
            <a:ext cx="12192000" cy="0"/>
          </a:xfrm>
          <a:prstGeom prst="line">
            <a:avLst/>
          </a:prstGeom>
          <a:ln w="190500">
            <a:solidFill>
              <a:srgbClr val="2B324D"/>
            </a:solidFill>
          </a:ln>
        </p:spPr>
        <p:style>
          <a:lnRef idx="1">
            <a:schemeClr val="accent1"/>
          </a:lnRef>
          <a:fillRef idx="0">
            <a:schemeClr val="accent1"/>
          </a:fillRef>
          <a:effectRef idx="0">
            <a:schemeClr val="accent1"/>
          </a:effectRef>
          <a:fontRef idx="minor">
            <a:schemeClr val="tx1"/>
          </a:fontRef>
        </p:style>
      </p:cxnSp>
      <p:pic>
        <p:nvPicPr>
          <p:cNvPr id="3" name="Picture 2" descr="Logo&#10;&#10;Description automatically generated">
            <a:extLst>
              <a:ext uri="{FF2B5EF4-FFF2-40B4-BE49-F238E27FC236}">
                <a16:creationId xmlns:a16="http://schemas.microsoft.com/office/drawing/2014/main" id="{389C7239-1075-213F-3E63-4A6455337C31}"/>
              </a:ext>
            </a:extLst>
          </p:cNvPr>
          <p:cNvPicPr>
            <a:picLocks noChangeAspect="1"/>
          </p:cNvPicPr>
          <p:nvPr userDrawn="1"/>
        </p:nvPicPr>
        <p:blipFill>
          <a:blip r:embed="rId2"/>
          <a:stretch>
            <a:fillRect/>
          </a:stretch>
        </p:blipFill>
        <p:spPr>
          <a:xfrm>
            <a:off x="4810783" y="4998203"/>
            <a:ext cx="2570434" cy="1445869"/>
          </a:xfrm>
          <a:prstGeom prst="rect">
            <a:avLst/>
          </a:prstGeom>
        </p:spPr>
      </p:pic>
      <p:sp>
        <p:nvSpPr>
          <p:cNvPr id="5" name="Title 1">
            <a:extLst>
              <a:ext uri="{FF2B5EF4-FFF2-40B4-BE49-F238E27FC236}">
                <a16:creationId xmlns:a16="http://schemas.microsoft.com/office/drawing/2014/main" id="{0EAB2971-E147-D4AE-4394-3AE93281DFD7}"/>
              </a:ext>
            </a:extLst>
          </p:cNvPr>
          <p:cNvSpPr>
            <a:spLocks noGrp="1"/>
          </p:cNvSpPr>
          <p:nvPr>
            <p:ph type="title" hasCustomPrompt="1"/>
          </p:nvPr>
        </p:nvSpPr>
        <p:spPr>
          <a:xfrm>
            <a:off x="1790700" y="2766218"/>
            <a:ext cx="8610600" cy="1325563"/>
          </a:xfrm>
        </p:spPr>
        <p:txBody>
          <a:bodyPr anchor="b" anchorCtr="0">
            <a:noAutofit/>
          </a:bodyPr>
          <a:lstStyle>
            <a:lvl1pPr algn="ctr">
              <a:defRPr sz="8000">
                <a:solidFill>
                  <a:schemeClr val="bg1"/>
                </a:solidFill>
                <a:latin typeface="Barlow ExtraBold" panose="00000900000000000000" pitchFamily="2" charset="0"/>
              </a:defRPr>
            </a:lvl1pPr>
          </a:lstStyle>
          <a:p>
            <a:r>
              <a:rPr lang="en-US"/>
              <a:t>Title Slide</a:t>
            </a:r>
            <a:endParaRPr lang="en-GB"/>
          </a:p>
        </p:txBody>
      </p:sp>
    </p:spTree>
    <p:extLst>
      <p:ext uri="{BB962C8B-B14F-4D97-AF65-F5344CB8AC3E}">
        <p14:creationId xmlns:p14="http://schemas.microsoft.com/office/powerpoint/2010/main" val="1749747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Blank Titl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7830-98AD-3C4D-88CE-EA1DD89B77B2}"/>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rgbClr val="2B324D"/>
                </a:solidFill>
              </a:defRPr>
            </a:lvl1pPr>
          </a:lstStyle>
          <a:p>
            <a:r>
              <a:rPr lang="en-US"/>
              <a:t>Title Slide</a:t>
            </a:r>
          </a:p>
        </p:txBody>
      </p:sp>
      <p:sp>
        <p:nvSpPr>
          <p:cNvPr id="3" name="Subtitle 2">
            <a:extLst>
              <a:ext uri="{FF2B5EF4-FFF2-40B4-BE49-F238E27FC236}">
                <a16:creationId xmlns:a16="http://schemas.microsoft.com/office/drawing/2014/main" id="{13549506-3B99-534B-8E9E-1585462673A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solidFill>
                  <a:srgbClr val="2B324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Box 4">
            <a:extLst>
              <a:ext uri="{FF2B5EF4-FFF2-40B4-BE49-F238E27FC236}">
                <a16:creationId xmlns:a16="http://schemas.microsoft.com/office/drawing/2014/main" id="{65D6683E-7D90-E8DF-F542-BD402DEF0145}"/>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3201612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rcadia Closing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C92C72-4EE4-691C-9B74-9639144D5ECF}"/>
              </a:ext>
            </a:extLst>
          </p:cNvPr>
          <p:cNvSpPr txBox="1">
            <a:spLocks/>
          </p:cNvSpPr>
          <p:nvPr userDrawn="1"/>
        </p:nvSpPr>
        <p:spPr>
          <a:xfrm>
            <a:off x="767076" y="537760"/>
            <a:ext cx="11411069" cy="1423277"/>
          </a:xfrm>
          <a:prstGeom prst="rect">
            <a:avLst/>
          </a:prstGeom>
          <a:ln>
            <a:solidFill>
              <a:schemeClr val="bg1"/>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2B324D"/>
                </a:solidFill>
                <a:effectLst/>
                <a:uLnTx/>
                <a:uFillTx/>
                <a:latin typeface="Barlow ExtraBold" pitchFamily="2" charset="77"/>
                <a:ea typeface="+mj-ea"/>
                <a:cs typeface="+mj-cs"/>
                <a:sym typeface="Arial"/>
              </a:rPr>
              <a:t>Continuous Learning</a:t>
            </a:r>
          </a:p>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53BBB3"/>
                </a:solidFill>
                <a:effectLst/>
                <a:uLnTx/>
                <a:uFillTx/>
                <a:latin typeface="Barlow ExtraBold" pitchFamily="2" charset="77"/>
                <a:ea typeface="+mj-ea"/>
                <a:cs typeface="+mj-cs"/>
                <a:sym typeface="Arial"/>
              </a:rPr>
              <a:t>Resources</a:t>
            </a:r>
          </a:p>
        </p:txBody>
      </p:sp>
      <p:sp>
        <p:nvSpPr>
          <p:cNvPr id="8" name="TextBox 7">
            <a:extLst>
              <a:ext uri="{FF2B5EF4-FFF2-40B4-BE49-F238E27FC236}">
                <a16:creationId xmlns:a16="http://schemas.microsoft.com/office/drawing/2014/main" id="{E0920AB2-4FF4-AE55-2679-8FF310967201}"/>
              </a:ext>
            </a:extLst>
          </p:cNvPr>
          <p:cNvSpPr txBox="1"/>
          <p:nvPr userDrawn="1"/>
        </p:nvSpPr>
        <p:spPr>
          <a:xfrm>
            <a:off x="875200" y="2815659"/>
            <a:ext cx="4875152" cy="1938992"/>
          </a:xfrm>
          <a:prstGeom prst="rect">
            <a:avLst/>
          </a:prstGeom>
          <a:noFill/>
        </p:spPr>
        <p:txBody>
          <a:bodyPr wrap="square">
            <a:spAutoFit/>
          </a:bodyPr>
          <a:lstStyle/>
          <a:p>
            <a:r>
              <a:rPr lang="en-US" sz="2400" b="0" i="0">
                <a:solidFill>
                  <a:srgbClr val="2B324E"/>
                </a:solidFill>
                <a:effectLst/>
                <a:latin typeface="Barlow Medium" panose="00000600000000000000" pitchFamily="2" charset="0"/>
              </a:rPr>
              <a:t>For more insights, top tips,</a:t>
            </a:r>
            <a:r>
              <a:rPr lang="en-US" sz="2400">
                <a:solidFill>
                  <a:srgbClr val="2B324E"/>
                </a:solidFill>
                <a:latin typeface="Barlow Medium" panose="00000600000000000000" pitchFamily="2" charset="0"/>
              </a:rPr>
              <a:t> and educational content to elevate your team’s performance </a:t>
            </a:r>
            <a:r>
              <a:rPr lang="en-US" sz="2400">
                <a:solidFill>
                  <a:srgbClr val="53BBB3"/>
                </a:solidFill>
                <a:latin typeface="Barlow Medium" panose="00000600000000000000" pitchFamily="2" charset="0"/>
              </a:rPr>
              <a:t>– scan the QR code using your phone camera to follow us on LinkedIn.  </a:t>
            </a:r>
            <a:r>
              <a:rPr lang="en-US" sz="2400">
                <a:solidFill>
                  <a:srgbClr val="2B324E"/>
                </a:solidFill>
                <a:latin typeface="Barlow Medium" panose="00000600000000000000" pitchFamily="2" charset="0"/>
              </a:rPr>
              <a:t>	</a:t>
            </a:r>
            <a:endParaRPr lang="en-GB" sz="2400">
              <a:solidFill>
                <a:srgbClr val="2B324E"/>
              </a:solidFill>
              <a:latin typeface="Barlow Medium" panose="00000600000000000000" pitchFamily="2" charset="0"/>
            </a:endParaRPr>
          </a:p>
        </p:txBody>
      </p:sp>
      <p:pic>
        <p:nvPicPr>
          <p:cNvPr id="9" name="Picture 8" descr="Icon&#10;&#10;Description automatically generated">
            <a:extLst>
              <a:ext uri="{FF2B5EF4-FFF2-40B4-BE49-F238E27FC236}">
                <a16:creationId xmlns:a16="http://schemas.microsoft.com/office/drawing/2014/main" id="{F5284346-B451-0234-FF95-EC4217D92E14}"/>
              </a:ext>
            </a:extLst>
          </p:cNvPr>
          <p:cNvPicPr>
            <a:picLocks noChangeAspect="1"/>
          </p:cNvPicPr>
          <p:nvPr userDrawn="1"/>
        </p:nvPicPr>
        <p:blipFill>
          <a:blip r:embed="rId2"/>
          <a:stretch>
            <a:fillRect/>
          </a:stretch>
        </p:blipFill>
        <p:spPr>
          <a:xfrm>
            <a:off x="950221" y="4844585"/>
            <a:ext cx="472125" cy="472125"/>
          </a:xfrm>
          <a:prstGeom prst="rect">
            <a:avLst/>
          </a:prstGeom>
        </p:spPr>
      </p:pic>
      <p:pic>
        <p:nvPicPr>
          <p:cNvPr id="10" name="Picture 9" descr="Qr code&#10;&#10;Description automatically generated">
            <a:extLst>
              <a:ext uri="{FF2B5EF4-FFF2-40B4-BE49-F238E27FC236}">
                <a16:creationId xmlns:a16="http://schemas.microsoft.com/office/drawing/2014/main" id="{7EB98DC0-710B-6721-22F1-D4A5190AE15B}"/>
              </a:ext>
            </a:extLst>
          </p:cNvPr>
          <p:cNvPicPr>
            <a:picLocks noChangeAspect="1"/>
          </p:cNvPicPr>
          <p:nvPr userDrawn="1"/>
        </p:nvPicPr>
        <p:blipFill>
          <a:blip r:embed="rId3"/>
          <a:stretch>
            <a:fillRect/>
          </a:stretch>
        </p:blipFill>
        <p:spPr>
          <a:xfrm>
            <a:off x="6816287" y="2234937"/>
            <a:ext cx="4500513" cy="4500513"/>
          </a:xfrm>
          <a:prstGeom prst="rect">
            <a:avLst/>
          </a:prstGeom>
        </p:spPr>
      </p:pic>
      <p:cxnSp>
        <p:nvCxnSpPr>
          <p:cNvPr id="13" name="Straight Connector 12">
            <a:extLst>
              <a:ext uri="{FF2B5EF4-FFF2-40B4-BE49-F238E27FC236}">
                <a16:creationId xmlns:a16="http://schemas.microsoft.com/office/drawing/2014/main" id="{01742641-49E5-17DA-6E84-D6A2DBEE791E}"/>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8A6D2B-5CE0-A55D-D2F2-2F176E1550B8}"/>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4804363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rcadia_Feedback Form">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C92C72-4EE4-691C-9B74-9639144D5ECF}"/>
              </a:ext>
            </a:extLst>
          </p:cNvPr>
          <p:cNvSpPr txBox="1">
            <a:spLocks/>
          </p:cNvSpPr>
          <p:nvPr userDrawn="1"/>
        </p:nvSpPr>
        <p:spPr>
          <a:xfrm>
            <a:off x="767076" y="537760"/>
            <a:ext cx="11411069" cy="1423277"/>
          </a:xfrm>
          <a:prstGeom prst="rect">
            <a:avLst/>
          </a:prstGeom>
          <a:ln>
            <a:solidFill>
              <a:schemeClr val="bg1"/>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2B324D"/>
                </a:solidFill>
                <a:effectLst/>
                <a:uLnTx/>
                <a:uFillTx/>
                <a:latin typeface="Barlow ExtraBold" pitchFamily="2" charset="77"/>
                <a:ea typeface="+mj-ea"/>
                <a:cs typeface="+mj-cs"/>
                <a:sym typeface="Arial"/>
              </a:rPr>
              <a:t>Program Evaluation Form</a:t>
            </a:r>
            <a:endParaRPr kumimoji="0" lang="en-US" sz="5500" b="0" i="0" u="none" strike="noStrike" kern="1200" cap="none" spc="0" normalizeH="0" baseline="0" noProof="0">
              <a:ln>
                <a:noFill/>
              </a:ln>
              <a:solidFill>
                <a:srgbClr val="53BBB3"/>
              </a:solidFill>
              <a:effectLst/>
              <a:uLnTx/>
              <a:uFillTx/>
              <a:latin typeface="Barlow ExtraBold" pitchFamily="2" charset="77"/>
              <a:ea typeface="+mj-ea"/>
              <a:cs typeface="+mj-cs"/>
              <a:sym typeface="Arial"/>
            </a:endParaRPr>
          </a:p>
        </p:txBody>
      </p:sp>
      <p:sp>
        <p:nvSpPr>
          <p:cNvPr id="8" name="TextBox 7">
            <a:extLst>
              <a:ext uri="{FF2B5EF4-FFF2-40B4-BE49-F238E27FC236}">
                <a16:creationId xmlns:a16="http://schemas.microsoft.com/office/drawing/2014/main" id="{E0920AB2-4FF4-AE55-2679-8FF310967201}"/>
              </a:ext>
            </a:extLst>
          </p:cNvPr>
          <p:cNvSpPr txBox="1"/>
          <p:nvPr userDrawn="1"/>
        </p:nvSpPr>
        <p:spPr>
          <a:xfrm>
            <a:off x="875200" y="2570734"/>
            <a:ext cx="5068400" cy="1569660"/>
          </a:xfrm>
          <a:prstGeom prst="rect">
            <a:avLst/>
          </a:prstGeom>
          <a:noFill/>
        </p:spPr>
        <p:txBody>
          <a:bodyPr wrap="square">
            <a:spAutoFit/>
          </a:bodyPr>
          <a:lstStyle/>
          <a:p>
            <a:r>
              <a:rPr lang="en-US" sz="2400" b="0" i="0">
                <a:solidFill>
                  <a:srgbClr val="2B324E"/>
                </a:solidFill>
                <a:effectLst/>
                <a:latin typeface="Barlow Medium" panose="00000600000000000000" pitchFamily="2" charset="0"/>
              </a:rPr>
              <a:t>We’d love to hear your thoughts about the program </a:t>
            </a:r>
            <a:r>
              <a:rPr lang="en-US" sz="2400">
                <a:solidFill>
                  <a:srgbClr val="53BBB3"/>
                </a:solidFill>
                <a:latin typeface="Barlow Medium" panose="00000600000000000000" pitchFamily="2" charset="0"/>
              </a:rPr>
              <a:t>— scan the QR code using your phone camera to access the program evaluation form.  </a:t>
            </a:r>
            <a:endParaRPr lang="en-GB" sz="2400">
              <a:solidFill>
                <a:srgbClr val="2B324E"/>
              </a:solidFill>
              <a:latin typeface="Barlow Medium" panose="00000600000000000000" pitchFamily="2" charset="0"/>
            </a:endParaRPr>
          </a:p>
        </p:txBody>
      </p:sp>
      <p:cxnSp>
        <p:nvCxnSpPr>
          <p:cNvPr id="13" name="Straight Connector 12">
            <a:extLst>
              <a:ext uri="{FF2B5EF4-FFF2-40B4-BE49-F238E27FC236}">
                <a16:creationId xmlns:a16="http://schemas.microsoft.com/office/drawing/2014/main" id="{01742641-49E5-17DA-6E84-D6A2DBEE791E}"/>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8A6D2B-5CE0-A55D-D2F2-2F176E1550B8}"/>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
        <p:nvSpPr>
          <p:cNvPr id="5" name="Text Placeholder 4">
            <a:extLst>
              <a:ext uri="{FF2B5EF4-FFF2-40B4-BE49-F238E27FC236}">
                <a16:creationId xmlns:a16="http://schemas.microsoft.com/office/drawing/2014/main" id="{A91FBF57-19CF-FE71-14C4-4999E891B3F7}"/>
              </a:ext>
            </a:extLst>
          </p:cNvPr>
          <p:cNvSpPr>
            <a:spLocks noGrp="1"/>
          </p:cNvSpPr>
          <p:nvPr>
            <p:ph type="body" sz="quarter" idx="10" hasCustomPrompt="1"/>
          </p:nvPr>
        </p:nvSpPr>
        <p:spPr>
          <a:xfrm>
            <a:off x="3326468" y="4605013"/>
            <a:ext cx="3333412" cy="341632"/>
          </a:xfrm>
          <a:noFill/>
        </p:spPr>
        <p:txBody>
          <a:bodyPr wrap="square">
            <a:spAutoFit/>
          </a:bodyPr>
          <a:lstStyle>
            <a:lvl1pPr marL="0" indent="0">
              <a:buNone/>
              <a:defRPr lang="en-SG" sz="1800" b="0" i="0" dirty="0">
                <a:solidFill>
                  <a:srgbClr val="58BCB3"/>
                </a:solidFill>
                <a:effectLst/>
                <a:latin typeface="Barlow Medium" panose="00000600000000000000" pitchFamily="2" charset="0"/>
              </a:defRPr>
            </a:lvl1pPr>
          </a:lstStyle>
          <a:p>
            <a:pPr marL="0" lvl="0"/>
            <a:r>
              <a:rPr lang="en-US"/>
              <a:t>[Insert Facilitator’s Name]</a:t>
            </a:r>
            <a:endParaRPr lang="en-SG"/>
          </a:p>
        </p:txBody>
      </p:sp>
      <p:sp>
        <p:nvSpPr>
          <p:cNvPr id="7" name="TextBox 6">
            <a:extLst>
              <a:ext uri="{FF2B5EF4-FFF2-40B4-BE49-F238E27FC236}">
                <a16:creationId xmlns:a16="http://schemas.microsoft.com/office/drawing/2014/main" id="{D50F5BEF-4430-E527-2194-95414CC5A478}"/>
              </a:ext>
            </a:extLst>
          </p:cNvPr>
          <p:cNvSpPr txBox="1"/>
          <p:nvPr userDrawn="1"/>
        </p:nvSpPr>
        <p:spPr>
          <a:xfrm>
            <a:off x="875200" y="4597393"/>
            <a:ext cx="2477600" cy="774571"/>
          </a:xfrm>
          <a:prstGeom prst="rect">
            <a:avLst/>
          </a:prstGeom>
          <a:noFill/>
        </p:spPr>
        <p:txBody>
          <a:bodyPr wrap="square">
            <a:spAutoFit/>
          </a:bodyPr>
          <a:lstStyle/>
          <a:p>
            <a:pPr marL="285750" indent="-285750">
              <a:spcBef>
                <a:spcPts val="1000"/>
              </a:spcBef>
              <a:buFont typeface="Wingdings" panose="05000000000000000000" pitchFamily="2" charset="2"/>
              <a:buChar char="§"/>
            </a:pPr>
            <a:r>
              <a:rPr lang="en-US" sz="1800" b="0" i="0">
                <a:solidFill>
                  <a:srgbClr val="2B324E"/>
                </a:solidFill>
                <a:effectLst/>
                <a:latin typeface="Barlow Medium" panose="00000600000000000000" pitchFamily="2" charset="0"/>
              </a:rPr>
              <a:t>Facilitator’s Name:</a:t>
            </a:r>
          </a:p>
          <a:p>
            <a:pPr marL="285750" indent="-285750">
              <a:spcBef>
                <a:spcPts val="1000"/>
              </a:spcBef>
              <a:buFont typeface="Wingdings" panose="05000000000000000000" pitchFamily="2" charset="2"/>
              <a:buChar char="§"/>
            </a:pPr>
            <a:r>
              <a:rPr lang="en-US" sz="1800" b="0" i="0">
                <a:solidFill>
                  <a:srgbClr val="2B324E"/>
                </a:solidFill>
                <a:effectLst/>
                <a:latin typeface="Barlow Medium" panose="00000600000000000000" pitchFamily="2" charset="0"/>
              </a:rPr>
              <a:t>Program’s Name: </a:t>
            </a:r>
            <a:endParaRPr lang="en-GB" sz="1800">
              <a:solidFill>
                <a:srgbClr val="2B324E"/>
              </a:solidFill>
              <a:latin typeface="Barlow Medium" panose="00000600000000000000" pitchFamily="2" charset="0"/>
            </a:endParaRPr>
          </a:p>
        </p:txBody>
      </p:sp>
      <p:sp>
        <p:nvSpPr>
          <p:cNvPr id="11" name="Text Placeholder 4">
            <a:extLst>
              <a:ext uri="{FF2B5EF4-FFF2-40B4-BE49-F238E27FC236}">
                <a16:creationId xmlns:a16="http://schemas.microsoft.com/office/drawing/2014/main" id="{98B7203A-EE18-A8F0-DEF4-7D8E03174E1D}"/>
              </a:ext>
            </a:extLst>
          </p:cNvPr>
          <p:cNvSpPr>
            <a:spLocks noGrp="1"/>
          </p:cNvSpPr>
          <p:nvPr>
            <p:ph type="body" sz="quarter" idx="11" hasCustomPrompt="1"/>
          </p:nvPr>
        </p:nvSpPr>
        <p:spPr>
          <a:xfrm>
            <a:off x="3326468" y="4982552"/>
            <a:ext cx="3333412" cy="341632"/>
          </a:xfrm>
          <a:noFill/>
        </p:spPr>
        <p:txBody>
          <a:bodyPr wrap="square">
            <a:spAutoFit/>
          </a:bodyPr>
          <a:lstStyle>
            <a:lvl1pPr marL="0" indent="0">
              <a:buNone/>
              <a:defRPr lang="en-SG" sz="1800" b="0" i="0" dirty="0">
                <a:solidFill>
                  <a:srgbClr val="58BCB3"/>
                </a:solidFill>
                <a:effectLst/>
                <a:latin typeface="Barlow Medium" panose="00000600000000000000" pitchFamily="2" charset="0"/>
              </a:defRPr>
            </a:lvl1pPr>
          </a:lstStyle>
          <a:p>
            <a:pPr marL="0" lvl="0"/>
            <a:r>
              <a:rPr lang="en-US"/>
              <a:t>[Insert Program’s Name]</a:t>
            </a:r>
            <a:endParaRPr lang="en-SG"/>
          </a:p>
        </p:txBody>
      </p:sp>
      <p:pic>
        <p:nvPicPr>
          <p:cNvPr id="2" name="Picture 1">
            <a:extLst>
              <a:ext uri="{FF2B5EF4-FFF2-40B4-BE49-F238E27FC236}">
                <a16:creationId xmlns:a16="http://schemas.microsoft.com/office/drawing/2014/main" id="{492DFB7B-A5EA-E9BF-EBA9-0FFF3542DDD3}"/>
              </a:ext>
            </a:extLst>
          </p:cNvPr>
          <p:cNvPicPr>
            <a:picLocks noChangeAspect="1"/>
          </p:cNvPicPr>
          <p:nvPr userDrawn="1"/>
        </p:nvPicPr>
        <p:blipFill rotWithShape="1">
          <a:blip r:embed="rId3"/>
          <a:srcRect l="8244" t="-239" r="8236" b="1988"/>
          <a:stretch/>
        </p:blipFill>
        <p:spPr>
          <a:xfrm>
            <a:off x="7635240" y="2481861"/>
            <a:ext cx="3681560" cy="3692738"/>
          </a:xfrm>
          <a:prstGeom prst="roundRect">
            <a:avLst>
              <a:gd name="adj" fmla="val 8388"/>
            </a:avLst>
          </a:prstGeom>
        </p:spPr>
      </p:pic>
    </p:spTree>
    <p:custDataLst>
      <p:tags r:id="rId1"/>
    </p:custDataLst>
    <p:extLst>
      <p:ext uri="{BB962C8B-B14F-4D97-AF65-F5344CB8AC3E}">
        <p14:creationId xmlns:p14="http://schemas.microsoft.com/office/powerpoint/2010/main" val="11821051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75E71C7-FEB8-7AFC-C43B-EB950D7623AD}"/>
              </a:ext>
            </a:extLst>
          </p:cNvPr>
          <p:cNvSpPr txBox="1">
            <a:spLocks/>
          </p:cNvSpPr>
          <p:nvPr userDrawn="1"/>
        </p:nvSpPr>
        <p:spPr>
          <a:xfrm>
            <a:off x="780931" y="510568"/>
            <a:ext cx="11411069" cy="1423277"/>
          </a:xfrm>
          <a:prstGeom prst="rect">
            <a:avLst/>
          </a:prstGeom>
          <a:ln>
            <a:solidFill>
              <a:schemeClr val="bg1"/>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lang="en-US" sz="5500">
                <a:solidFill>
                  <a:srgbClr val="2B324D"/>
                </a:solidFill>
                <a:latin typeface="Barlow ExtraBold" pitchFamily="2" charset="77"/>
              </a:rPr>
              <a:t>It’s Time to </a:t>
            </a:r>
          </a:p>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53BBB3"/>
                </a:solidFill>
                <a:effectLst/>
                <a:uLnTx/>
                <a:uFillTx/>
                <a:latin typeface="Barlow ExtraBold" pitchFamily="2" charset="77"/>
                <a:ea typeface="+mj-ea"/>
                <a:cs typeface="+mj-cs"/>
                <a:sym typeface="Arial"/>
              </a:rPr>
              <a:t>Take a Break</a:t>
            </a:r>
          </a:p>
        </p:txBody>
      </p:sp>
      <p:grpSp>
        <p:nvGrpSpPr>
          <p:cNvPr id="13" name="Group 12">
            <a:extLst>
              <a:ext uri="{FF2B5EF4-FFF2-40B4-BE49-F238E27FC236}">
                <a16:creationId xmlns:a16="http://schemas.microsoft.com/office/drawing/2014/main" id="{F38C460F-5EFB-5BEA-33A7-4068E77A4300}"/>
              </a:ext>
            </a:extLst>
          </p:cNvPr>
          <p:cNvGrpSpPr/>
          <p:nvPr userDrawn="1"/>
        </p:nvGrpSpPr>
        <p:grpSpPr>
          <a:xfrm>
            <a:off x="7089013" y="2476308"/>
            <a:ext cx="3868289" cy="3910882"/>
            <a:chOff x="7089013" y="2476308"/>
            <a:chExt cx="3868289" cy="3910882"/>
          </a:xfrm>
        </p:grpSpPr>
        <p:sp>
          <p:nvSpPr>
            <p:cNvPr id="14" name="Rectangle 13">
              <a:extLst>
                <a:ext uri="{FF2B5EF4-FFF2-40B4-BE49-F238E27FC236}">
                  <a16:creationId xmlns:a16="http://schemas.microsoft.com/office/drawing/2014/main" id="{15BDB479-7B30-BA8C-6B88-861687FE63B3}"/>
                </a:ext>
              </a:extLst>
            </p:cNvPr>
            <p:cNvSpPr/>
            <p:nvPr/>
          </p:nvSpPr>
          <p:spPr>
            <a:xfrm>
              <a:off x="7089013" y="2476308"/>
              <a:ext cx="3868289" cy="3910882"/>
            </a:xfrm>
            <a:prstGeom prst="rect">
              <a:avLst/>
            </a:prstGeom>
            <a:solidFill>
              <a:schemeClr val="bg1"/>
            </a:solidFill>
            <a:ln w="57150">
              <a:solidFill>
                <a:srgbClr val="53B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D9324B28-02FF-51F4-1552-6E1B13CFAB87}"/>
                </a:ext>
              </a:extLst>
            </p:cNvPr>
            <p:cNvPicPr>
              <a:picLocks noChangeAspect="1"/>
            </p:cNvPicPr>
            <p:nvPr/>
          </p:nvPicPr>
          <p:blipFill>
            <a:blip r:embed="rId2"/>
            <a:srcRect/>
            <a:stretch/>
          </p:blipFill>
          <p:spPr>
            <a:xfrm>
              <a:off x="7158756" y="2581541"/>
              <a:ext cx="3743187" cy="3743187"/>
            </a:xfrm>
            <a:prstGeom prst="rect">
              <a:avLst/>
            </a:prstGeom>
          </p:spPr>
        </p:pic>
      </p:grpSp>
      <p:sp>
        <p:nvSpPr>
          <p:cNvPr id="16" name="TextBox 15">
            <a:extLst>
              <a:ext uri="{FF2B5EF4-FFF2-40B4-BE49-F238E27FC236}">
                <a16:creationId xmlns:a16="http://schemas.microsoft.com/office/drawing/2014/main" id="{C1A3E477-350B-B885-1829-1DFB00705067}"/>
              </a:ext>
            </a:extLst>
          </p:cNvPr>
          <p:cNvSpPr txBox="1"/>
          <p:nvPr userDrawn="1"/>
        </p:nvSpPr>
        <p:spPr>
          <a:xfrm>
            <a:off x="822496" y="2818399"/>
            <a:ext cx="5092927" cy="2677656"/>
          </a:xfrm>
          <a:prstGeom prst="rect">
            <a:avLst/>
          </a:prstGeom>
          <a:noFill/>
        </p:spPr>
        <p:txBody>
          <a:bodyPr wrap="square">
            <a:spAutoFit/>
          </a:bodyPr>
          <a:lstStyle/>
          <a:p>
            <a:r>
              <a:rPr lang="en-US" sz="2400" b="0" i="0">
                <a:solidFill>
                  <a:srgbClr val="2B324E"/>
                </a:solidFill>
                <a:effectLst/>
                <a:latin typeface="Barlow Medium" panose="00000600000000000000" pitchFamily="2" charset="0"/>
              </a:rPr>
              <a:t>If you’d like to learn more about what we do at Arcadia, our latest offerings, insights, free events, top tips,</a:t>
            </a:r>
            <a:r>
              <a:rPr lang="en-US" sz="2400">
                <a:solidFill>
                  <a:srgbClr val="2B324E"/>
                </a:solidFill>
                <a:latin typeface="Barlow Medium" panose="00000600000000000000" pitchFamily="2" charset="0"/>
              </a:rPr>
              <a:t> podcasts, and educational content that will elevate your team’s performance – please scan the QR code to follow us on LinkedIn.</a:t>
            </a:r>
            <a:endParaRPr lang="en-GB" sz="2400">
              <a:solidFill>
                <a:srgbClr val="2B324E"/>
              </a:solidFill>
              <a:latin typeface="Barlow Medium" panose="00000600000000000000" pitchFamily="2" charset="0"/>
            </a:endParaRPr>
          </a:p>
        </p:txBody>
      </p:sp>
      <p:cxnSp>
        <p:nvCxnSpPr>
          <p:cNvPr id="19" name="Straight Connector 18">
            <a:extLst>
              <a:ext uri="{FF2B5EF4-FFF2-40B4-BE49-F238E27FC236}">
                <a16:creationId xmlns:a16="http://schemas.microsoft.com/office/drawing/2014/main" id="{DA4263B3-136B-41CC-A52E-ED5B765EB56A}"/>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742D61-9C42-2161-41DE-1CC1BEE39580}"/>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3643015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NAMR bio">
    <p:bg>
      <p:bgPr>
        <a:solidFill>
          <a:srgbClr val="2B32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4192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ext Slide 1">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DC10209-6E63-78A9-6EC2-4F757EF47EE6}"/>
              </a:ext>
            </a:extLst>
          </p:cNvPr>
          <p:cNvCxnSpPr>
            <a:cxnSpLocks/>
          </p:cNvCxnSpPr>
          <p:nvPr/>
        </p:nvCxnSpPr>
        <p:spPr>
          <a:xfrm>
            <a:off x="-619" y="1199302"/>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ctrTitle"/>
          </p:nvPr>
        </p:nvSpPr>
        <p:spPr>
          <a:xfrm>
            <a:off x="635000" y="124668"/>
            <a:ext cx="10867406" cy="936751"/>
          </a:xfrm>
        </p:spPr>
        <p:txBody>
          <a:bodyPr rtlCol="0" anchor="b">
            <a:noAutofit/>
          </a:bodyPr>
          <a:lstStyle>
            <a:lvl1pPr>
              <a:defRPr lang="en-US" sz="5500" b="0" dirty="0">
                <a:solidFill>
                  <a:srgbClr val="2B324D"/>
                </a:solidFill>
                <a:latin typeface="Barlow ExtraBold" pitchFamily="2" charset="77"/>
              </a:defRPr>
            </a:lvl1pPr>
          </a:lstStyle>
          <a:p>
            <a:pPr lvl="0"/>
            <a:r>
              <a:rPr lang="en-US"/>
              <a:t>Click to edit Master title style</a:t>
            </a:r>
          </a:p>
        </p:txBody>
      </p:sp>
      <p:sp>
        <p:nvSpPr>
          <p:cNvPr id="3" name="Text Placeholder 2"/>
          <p:cNvSpPr>
            <a:spLocks noGrp="1"/>
          </p:cNvSpPr>
          <p:nvPr>
            <p:ph type="body" sz="quarter" idx="10"/>
          </p:nvPr>
        </p:nvSpPr>
        <p:spPr>
          <a:xfrm>
            <a:off x="635000" y="2282825"/>
            <a:ext cx="10868025" cy="4327525"/>
          </a:xfrm>
        </p:spPr>
        <p:txBody>
          <a:bodyPr>
            <a:normAutofit/>
          </a:bodyPr>
          <a:lstStyle>
            <a:lvl1pPr>
              <a:buClr>
                <a:srgbClr val="EB685D"/>
              </a:buClr>
              <a:defRPr sz="2400">
                <a:solidFill>
                  <a:srgbClr val="2B324D"/>
                </a:solidFill>
                <a:latin typeface="Barlow Light" panose="00000400000000000000" pitchFamily="2" charset="0"/>
              </a:defRPr>
            </a:lvl1pPr>
            <a:lvl2pPr>
              <a:buClr>
                <a:srgbClr val="EB685D"/>
              </a:buClr>
              <a:defRPr sz="20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5" name="Footer Placeholder 4">
            <a:extLst>
              <a:ext uri="{FF2B5EF4-FFF2-40B4-BE49-F238E27FC236}">
                <a16:creationId xmlns:a16="http://schemas.microsoft.com/office/drawing/2014/main" id="{2B0EF82B-2467-B369-9171-78527336DA8E}"/>
              </a:ext>
            </a:extLst>
          </p:cNvPr>
          <p:cNvSpPr>
            <a:spLocks noGrp="1"/>
          </p:cNvSpPr>
          <p:nvPr>
            <p:ph type="ftr" sz="quarter" idx="3"/>
          </p:nvPr>
        </p:nvSpPr>
        <p:spPr>
          <a:xfrm>
            <a:off x="0" y="6492875"/>
            <a:ext cx="6532880" cy="365125"/>
          </a:xfrm>
          <a:prstGeom prst="rect">
            <a:avLst/>
          </a:prstGeom>
        </p:spPr>
        <p:txBody>
          <a:bodyPr vert="horz" lIns="91440" tIns="45720" rIns="91440" bIns="45720" rtlCol="0" anchor="ctr"/>
          <a:lstStyle>
            <a:lvl1pPr algn="l" eaLnBrk="1" fontAlgn="auto" hangingPunct="1">
              <a:spcBef>
                <a:spcPts val="0"/>
              </a:spcBef>
              <a:spcAft>
                <a:spcPts val="0"/>
              </a:spcAft>
              <a:defRPr sz="900" dirty="0">
                <a:solidFill>
                  <a:srgbClr val="7D7474"/>
                </a:solidFill>
                <a:latin typeface="Barlow Light" panose="00000400000000000000" pitchFamily="2" charset="0"/>
              </a:defRPr>
            </a:lvl1pPr>
          </a:lstStyle>
          <a:p>
            <a:pPr>
              <a:defRPr/>
            </a:pPr>
            <a:r>
              <a:rPr lang="en-US"/>
              <a:t>© Arcadia Consulting Limited 2022. Property of Arcadia Consulting. For internal use only for Arcadia Employees and Associates.</a:t>
            </a:r>
          </a:p>
        </p:txBody>
      </p:sp>
    </p:spTree>
    <p:extLst>
      <p:ext uri="{BB962C8B-B14F-4D97-AF65-F5344CB8AC3E}">
        <p14:creationId xmlns:p14="http://schemas.microsoft.com/office/powerpoint/2010/main" val="3205717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70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ext Slid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sp>
        <p:nvSpPr>
          <p:cNvPr id="3" name="Text Placeholder 2">
            <a:extLst>
              <a:ext uri="{FF2B5EF4-FFF2-40B4-BE49-F238E27FC236}">
                <a16:creationId xmlns:a16="http://schemas.microsoft.com/office/drawing/2014/main" id="{ED8C928D-D5DE-FB85-41D6-363CAF0703DF}"/>
              </a:ext>
            </a:extLst>
          </p:cNvPr>
          <p:cNvSpPr>
            <a:spLocks noGrp="1"/>
          </p:cNvSpPr>
          <p:nvPr>
            <p:ph type="body" sz="quarter" idx="10"/>
          </p:nvPr>
        </p:nvSpPr>
        <p:spPr>
          <a:xfrm>
            <a:off x="635000" y="2282825"/>
            <a:ext cx="10868025" cy="4327525"/>
          </a:xfrm>
        </p:spPr>
        <p:txBody>
          <a:bodyPr>
            <a:normAutofit/>
          </a:bodyPr>
          <a:lstStyle>
            <a:lvl1pPr marL="228600" indent="-228600">
              <a:buClr>
                <a:srgbClr val="2B324D"/>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2B324D"/>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3AEF42CF-5322-3ACF-BC8B-C3D20F45CA24}"/>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cxnSp>
        <p:nvCxnSpPr>
          <p:cNvPr id="7" name="Straight Connector 6">
            <a:extLst>
              <a:ext uri="{FF2B5EF4-FFF2-40B4-BE49-F238E27FC236}">
                <a16:creationId xmlns:a16="http://schemas.microsoft.com/office/drawing/2014/main" id="{E6C827F4-9DD0-FB77-D839-550012287C10}"/>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4081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est 1b">
    <p:spTree>
      <p:nvGrpSpPr>
        <p:cNvPr id="1" name=""/>
        <p:cNvGrpSpPr/>
        <p:nvPr/>
      </p:nvGrpSpPr>
      <p:grpSpPr>
        <a:xfrm>
          <a:off x="0" y="0"/>
          <a:ext cx="0" cy="0"/>
          <a:chOff x="0" y="0"/>
          <a:chExt cx="0" cy="0"/>
        </a:xfrm>
      </p:grpSpPr>
      <p:sp>
        <p:nvSpPr>
          <p:cNvPr id="7" name="Rectangle 6"/>
          <p:cNvSpPr/>
          <p:nvPr userDrawn="1"/>
        </p:nvSpPr>
        <p:spPr bwMode="auto">
          <a:xfrm>
            <a:off x="-1200" y="-368586"/>
            <a:ext cx="677350" cy="203205"/>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13" name="Rectangle 12"/>
          <p:cNvSpPr/>
          <p:nvPr userDrawn="1"/>
        </p:nvSpPr>
        <p:spPr bwMode="auto">
          <a:xfrm>
            <a:off x="2030849" y="-368586"/>
            <a:ext cx="677350" cy="203205"/>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21" name="Rectangle 20"/>
          <p:cNvSpPr/>
          <p:nvPr userDrawn="1"/>
        </p:nvSpPr>
        <p:spPr bwMode="auto">
          <a:xfrm>
            <a:off x="6095400" y="-368586"/>
            <a:ext cx="677350" cy="203205"/>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25" name="Rectangle 24"/>
          <p:cNvSpPr/>
          <p:nvPr userDrawn="1"/>
        </p:nvSpPr>
        <p:spPr bwMode="auto">
          <a:xfrm>
            <a:off x="8127900" y="-368586"/>
            <a:ext cx="677350" cy="203205"/>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29" name="Rectangle 28"/>
          <p:cNvSpPr/>
          <p:nvPr userDrawn="1"/>
        </p:nvSpPr>
        <p:spPr bwMode="auto">
          <a:xfrm>
            <a:off x="10159950" y="-368586"/>
            <a:ext cx="677350" cy="203205"/>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33" name="Rectangle 32"/>
          <p:cNvSpPr/>
          <p:nvPr userDrawn="1"/>
        </p:nvSpPr>
        <p:spPr bwMode="auto">
          <a:xfrm rot="16200000">
            <a:off x="-420544" y="6610676"/>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37" name="Rectangle 36"/>
          <p:cNvSpPr/>
          <p:nvPr userDrawn="1"/>
        </p:nvSpPr>
        <p:spPr bwMode="auto">
          <a:xfrm rot="16200000">
            <a:off x="-420544" y="5468706"/>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41" name="Rectangle 40"/>
          <p:cNvSpPr/>
          <p:nvPr userDrawn="1"/>
        </p:nvSpPr>
        <p:spPr bwMode="auto">
          <a:xfrm rot="16200000">
            <a:off x="-420544" y="4326482"/>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45" name="Rectangle 44"/>
          <p:cNvSpPr/>
          <p:nvPr userDrawn="1"/>
        </p:nvSpPr>
        <p:spPr bwMode="auto">
          <a:xfrm rot="16200000">
            <a:off x="-420544" y="3184512"/>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49" name="Rectangle 48"/>
          <p:cNvSpPr/>
          <p:nvPr userDrawn="1"/>
        </p:nvSpPr>
        <p:spPr bwMode="auto">
          <a:xfrm rot="16200000">
            <a:off x="-420544" y="2042288"/>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53" name="Rectangle 52"/>
          <p:cNvSpPr/>
          <p:nvPr userDrawn="1"/>
        </p:nvSpPr>
        <p:spPr bwMode="auto">
          <a:xfrm rot="16200000">
            <a:off x="-420544" y="900318"/>
            <a:ext cx="380657" cy="113992"/>
          </a:xfrm>
          <a:prstGeom prst="rect">
            <a:avLst/>
          </a:prstGeom>
          <a:solidFill>
            <a:schemeClr val="bg2"/>
          </a:solidFill>
          <a:ln w="31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chemeClr val="tx1"/>
              </a:solidFill>
              <a:effectLst/>
              <a:latin typeface="Arial" charset="0"/>
            </a:endParaRPr>
          </a:p>
        </p:txBody>
      </p:sp>
      <p:sp>
        <p:nvSpPr>
          <p:cNvPr id="58" name="Picture Placeholder 7"/>
          <p:cNvSpPr>
            <a:spLocks noGrp="1"/>
          </p:cNvSpPr>
          <p:nvPr>
            <p:ph type="pic" sz="quarter" idx="13"/>
          </p:nvPr>
        </p:nvSpPr>
        <p:spPr>
          <a:xfrm>
            <a:off x="0" y="1147642"/>
            <a:ext cx="12192000" cy="5329700"/>
          </a:xfrm>
          <a:prstGeom prst="rect">
            <a:avLst/>
          </a:prstGeom>
        </p:spPr>
        <p:txBody>
          <a:bodyPr/>
          <a:lstStyle/>
          <a:p>
            <a:endParaRPr lang="en-GB"/>
          </a:p>
        </p:txBody>
      </p:sp>
      <p:sp>
        <p:nvSpPr>
          <p:cNvPr id="57" name="Text Placeholder 3"/>
          <p:cNvSpPr>
            <a:spLocks noGrp="1"/>
          </p:cNvSpPr>
          <p:nvPr>
            <p:ph type="body" sz="quarter" idx="14" hasCustomPrompt="1"/>
          </p:nvPr>
        </p:nvSpPr>
        <p:spPr>
          <a:xfrm>
            <a:off x="-1200" y="1147245"/>
            <a:ext cx="4064400" cy="5330097"/>
          </a:xfrm>
          <a:prstGeom prst="rect">
            <a:avLst/>
          </a:prstGeom>
          <a:solidFill>
            <a:srgbClr val="FFFFFF">
              <a:alpha val="80000"/>
            </a:srgbClr>
          </a:solidFill>
          <a:ln>
            <a:noFill/>
          </a:ln>
        </p:spPr>
        <p:txBody>
          <a:bodyPr lIns="540000" tIns="360000" rIns="360000" bIns="360000">
            <a:normAutofit/>
          </a:bodyPr>
          <a:lstStyle>
            <a:lvl1pPr>
              <a:defRPr lang="en-US" sz="2000"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800" dirty="0"/>
            </a:lvl3pPr>
            <a:lvl4pPr>
              <a:defRPr lang="en-US" dirty="0"/>
            </a:lvl4pPr>
            <a:lvl5pPr>
              <a:defRPr lang="en-GB" dirty="0"/>
            </a:lvl5pPr>
          </a:lstStyle>
          <a:p>
            <a:pPr lvl="0">
              <a:lnSpc>
                <a:spcPct val="120000"/>
              </a:lnSpc>
              <a:buSzPct val="80000"/>
              <a:buFont typeface="Wingdings" panose="05000000000000000000" pitchFamily="2" charset="2"/>
              <a:buChar char=""/>
            </a:pPr>
            <a:r>
              <a:rPr lang="en-US"/>
              <a:t>Click to edit Master text styles</a:t>
            </a:r>
          </a:p>
          <a:p>
            <a:pPr marL="457200" lvl="1"/>
            <a:r>
              <a:rPr lang="en-US"/>
              <a:t>Second level</a:t>
            </a:r>
          </a:p>
        </p:txBody>
      </p:sp>
      <p:sp>
        <p:nvSpPr>
          <p:cNvPr id="16" name="Title 14"/>
          <p:cNvSpPr>
            <a:spLocks noGrp="1"/>
          </p:cNvSpPr>
          <p:nvPr>
            <p:ph type="title"/>
          </p:nvPr>
        </p:nvSpPr>
        <p:spPr>
          <a:xfrm>
            <a:off x="1" y="1"/>
            <a:ext cx="10159949" cy="1147244"/>
          </a:xfrm>
          <a:prstGeom prst="rect">
            <a:avLst/>
          </a:prstGeom>
        </p:spPr>
        <p:txBody>
          <a:bodyPr lIns="540000" tIns="0" rIns="0" bIns="0" anchor="ctr">
            <a:normAutofit/>
          </a:bodyPr>
          <a:lstStyle>
            <a:lvl1pPr marL="7938" indent="0">
              <a:tabLst/>
              <a:defRPr lang="en-GB" sz="4000" dirty="0">
                <a:solidFill>
                  <a:srgbClr val="122349"/>
                </a:solidFill>
                <a:latin typeface="+mj-lt"/>
                <a:cs typeface="Segoe UI Light" panose="020B0502040204020203" pitchFamily="34" charset="0"/>
              </a:defRPr>
            </a:lvl1pPr>
          </a:lstStyle>
          <a:p>
            <a:pPr lvl="0"/>
            <a:r>
              <a:rPr lang="en-US"/>
              <a:t>Click to edit Master title style</a:t>
            </a:r>
            <a:endParaRPr lang="en-GB"/>
          </a:p>
        </p:txBody>
      </p:sp>
    </p:spTree>
    <p:extLst>
      <p:ext uri="{BB962C8B-B14F-4D97-AF65-F5344CB8AC3E}">
        <p14:creationId xmlns:p14="http://schemas.microsoft.com/office/powerpoint/2010/main" val="182755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57">
                                            <p:bg/>
                                          </p:spTgt>
                                        </p:tgtEl>
                                        <p:attrNameLst>
                                          <p:attrName>style.visibility</p:attrName>
                                        </p:attrNameLst>
                                      </p:cBhvr>
                                      <p:to>
                                        <p:strVal val="visible"/>
                                      </p:to>
                                    </p:set>
                                    <p:anim calcmode="lin" valueType="num">
                                      <p:cBhvr additive="base">
                                        <p:cTn id="7" dur="1000" fill="hold"/>
                                        <p:tgtEl>
                                          <p:spTgt spid="57">
                                            <p:bg/>
                                          </p:spTgt>
                                        </p:tgtEl>
                                        <p:attrNameLst>
                                          <p:attrName>ppt_x</p:attrName>
                                        </p:attrNameLst>
                                      </p:cBhvr>
                                      <p:tavLst>
                                        <p:tav tm="0">
                                          <p:val>
                                            <p:strVal val="0-#ppt_w/2"/>
                                          </p:val>
                                        </p:tav>
                                        <p:tav tm="100000">
                                          <p:val>
                                            <p:strVal val="#ppt_x"/>
                                          </p:val>
                                        </p:tav>
                                      </p:tavLst>
                                    </p:anim>
                                    <p:anim calcmode="lin" valueType="num">
                                      <p:cBhvr additive="base">
                                        <p:cTn id="8" dur="1000" fill="hold"/>
                                        <p:tgtEl>
                                          <p:spTgt spid="57">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57">
                                            <p:txEl>
                                              <p:pRg st="0" end="0"/>
                                            </p:txEl>
                                          </p:spTgt>
                                        </p:tgtEl>
                                        <p:attrNameLst>
                                          <p:attrName>style.visibility</p:attrName>
                                        </p:attrNameLst>
                                      </p:cBhvr>
                                      <p:to>
                                        <p:strVal val="visible"/>
                                      </p:to>
                                    </p:set>
                                    <p:anim calcmode="lin" valueType="num">
                                      <p:cBhvr additive="base">
                                        <p:cTn id="13" dur="7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14" dur="7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decel="100000" fill="hold" grpId="0" nodeType="clickEffect">
                                  <p:stCondLst>
                                    <p:cond delay="0"/>
                                  </p:stCondLst>
                                  <p:childTnLst>
                                    <p:set>
                                      <p:cBhvr>
                                        <p:cTn id="18" dur="1" fill="hold">
                                          <p:stCondLst>
                                            <p:cond delay="0"/>
                                          </p:stCondLst>
                                        </p:cTn>
                                        <p:tgtEl>
                                          <p:spTgt spid="57">
                                            <p:txEl>
                                              <p:pRg st="1" end="1"/>
                                            </p:txEl>
                                          </p:spTgt>
                                        </p:tgtEl>
                                        <p:attrNameLst>
                                          <p:attrName>style.visibility</p:attrName>
                                        </p:attrNameLst>
                                      </p:cBhvr>
                                      <p:to>
                                        <p:strVal val="visible"/>
                                      </p:to>
                                    </p:set>
                                    <p:anim calcmode="lin" valueType="num">
                                      <p:cBhvr additive="base">
                                        <p:cTn id="19" dur="700" fill="hold"/>
                                        <p:tgtEl>
                                          <p:spTgt spid="57">
                                            <p:txEl>
                                              <p:pRg st="1" end="1"/>
                                            </p:txEl>
                                          </p:spTgt>
                                        </p:tgtEl>
                                        <p:attrNameLst>
                                          <p:attrName>ppt_x</p:attrName>
                                        </p:attrNameLst>
                                      </p:cBhvr>
                                      <p:tavLst>
                                        <p:tav tm="0">
                                          <p:val>
                                            <p:strVal val="0-#ppt_w/2"/>
                                          </p:val>
                                        </p:tav>
                                        <p:tav tm="100000">
                                          <p:val>
                                            <p:strVal val="#ppt_x"/>
                                          </p:val>
                                        </p:tav>
                                      </p:tavLst>
                                    </p:anim>
                                    <p:anim calcmode="lin" valueType="num">
                                      <p:cBhvr additive="base">
                                        <p:cTn id="20" dur="700" fill="hold"/>
                                        <p:tgtEl>
                                          <p:spTgt spid="57">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600"/>
                                        <p:tgtEl>
                                          <p:spTgt spid="16"/>
                                        </p:tgtEl>
                                      </p:cBhvr>
                                    </p:animEffect>
                                  </p:childTnLst>
                                </p:cTn>
                              </p:par>
                              <p:par>
                                <p:cTn id="25" presetID="35" presetClass="path" presetSubtype="0" decel="100000" fill="hold" grpId="1" nodeType="withEffect">
                                  <p:stCondLst>
                                    <p:cond delay="0"/>
                                  </p:stCondLst>
                                  <p:childTnLst>
                                    <p:animMotion origin="layout" path="M -0.05547 0.00024 L 3.33333E-6 0.00024 " pathEditMode="relative" rAng="0" ptsTypes="AA">
                                      <p:cBhvr>
                                        <p:cTn id="26" dur="800" fill="hold"/>
                                        <p:tgtEl>
                                          <p:spTgt spid="16"/>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uiExpand="1" build="p" animBg="1">
        <p:tmplLst>
          <p:tmpl>
            <p:tnLst>
              <p:par>
                <p:cTn presetID="2" presetClass="entr" presetSubtype="8" decel="100000"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0-#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 lvl="1">
            <p:tnLst>
              <p:par>
                <p:cTn presetID="2" presetClass="entr" presetSubtype="8" decel="100000"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00" fill="hold"/>
                        <p:tgtEl>
                          <p:spTgt spid="57"/>
                        </p:tgtEl>
                        <p:attrNameLst>
                          <p:attrName>ppt_x</p:attrName>
                        </p:attrNameLst>
                      </p:cBhvr>
                      <p:tavLst>
                        <p:tav tm="0">
                          <p:val>
                            <p:strVal val="0-#ppt_w/2"/>
                          </p:val>
                        </p:tav>
                        <p:tav tm="100000">
                          <p:val>
                            <p:strVal val="#ppt_x"/>
                          </p:val>
                        </p:tav>
                      </p:tavLst>
                    </p:anim>
                    <p:anim calcmode="lin" valueType="num">
                      <p:cBhvr additive="base">
                        <p:cTn dur="700" fill="hold"/>
                        <p:tgtEl>
                          <p:spTgt spid="57"/>
                        </p:tgtEl>
                        <p:attrNameLst>
                          <p:attrName>ppt_y</p:attrName>
                        </p:attrNameLst>
                      </p:cBhvr>
                      <p:tavLst>
                        <p:tav tm="0">
                          <p:val>
                            <p:strVal val="#ppt_y"/>
                          </p:val>
                        </p:tav>
                        <p:tav tm="100000">
                          <p:val>
                            <p:strVal val="#ppt_y"/>
                          </p:val>
                        </p:tav>
                      </p:tavLst>
                    </p:anim>
                  </p:childTnLst>
                </p:cTn>
              </p:par>
            </p:tnLst>
          </p:tmpl>
          <p:tmpl lvl="2">
            <p:tnLst>
              <p:par>
                <p:cTn presetID="2" presetClass="entr" presetSubtype="8" decel="100000"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700" fill="hold"/>
                        <p:tgtEl>
                          <p:spTgt spid="57"/>
                        </p:tgtEl>
                        <p:attrNameLst>
                          <p:attrName>ppt_x</p:attrName>
                        </p:attrNameLst>
                      </p:cBhvr>
                      <p:tavLst>
                        <p:tav tm="0">
                          <p:val>
                            <p:strVal val="0-#ppt_w/2"/>
                          </p:val>
                        </p:tav>
                        <p:tav tm="100000">
                          <p:val>
                            <p:strVal val="#ppt_x"/>
                          </p:val>
                        </p:tav>
                      </p:tavLst>
                    </p:anim>
                    <p:anim calcmode="lin" valueType="num">
                      <p:cBhvr additive="base">
                        <p:cTn dur="700" fill="hold"/>
                        <p:tgtEl>
                          <p:spTgt spid="57"/>
                        </p:tgtEl>
                        <p:attrNameLst>
                          <p:attrName>ppt_y</p:attrName>
                        </p:attrNameLst>
                      </p:cBhvr>
                      <p:tavLst>
                        <p:tav tm="0">
                          <p:val>
                            <p:strVal val="#ppt_y"/>
                          </p:val>
                        </p:tav>
                        <p:tav tm="100000">
                          <p:val>
                            <p:strVal val="#ppt_y"/>
                          </p:val>
                        </p:tav>
                      </p:tavLst>
                    </p:anim>
                  </p:childTnLst>
                </p:cTn>
              </p:par>
            </p:tnLst>
          </p:tmpl>
        </p:tmplLst>
      </p:bldP>
      <p:bldP spid="16" grpId="0"/>
      <p:bldP spid="16" grpId="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98CE-F1BF-95BC-45D2-7862DFC700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3589AE7-3CC3-AD12-9F70-AA9CA33AA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25B9FE1-D444-A1F9-8A03-CDC195620DA5}"/>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64F6DE8B-0512-9A10-086B-799625F46A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96E072-F17F-7877-7AE6-E0F2433CF4D1}"/>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5776916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1020-E5FD-B566-45FB-8D21A88EFD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82B66E0-3BC6-C791-FFB8-CFE68241F1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752A56-C80B-A263-6113-78A44496AB51}"/>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41D30B38-69AD-3399-8545-12EC9C4D0A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6DC23D-CD38-F33C-4EDB-A03F18B8C3CE}"/>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1639114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BFE9-8D51-94A4-7D42-216E775C5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03F190D-11D9-7CC6-5E52-9009736E7AF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0DB0F2-8850-2DE2-5997-15D702722D80}"/>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481AE43F-6DD9-5C76-3D91-503D343C86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6936E6-145D-3775-1217-057AF8773DA2}"/>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32664794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634E-4E0B-1754-E9AC-E279992C15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957613-E85F-657C-23C3-09CAE83545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02CD80-D803-7B41-0102-8427BFF90B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2863B9-6AEE-66CB-C0B8-E29FD1F90E37}"/>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6" name="Footer Placeholder 5">
            <a:extLst>
              <a:ext uri="{FF2B5EF4-FFF2-40B4-BE49-F238E27FC236}">
                <a16:creationId xmlns:a16="http://schemas.microsoft.com/office/drawing/2014/main" id="{AAA22905-AEA3-EE2D-72B3-F05C3B35DF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83831B-0C6F-DBBC-C7FC-DA2A852611DB}"/>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20795551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CD85-2080-BE07-909A-563F1046B3C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0EA94A-9A4E-67EE-94BF-F768EAF2E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94BE8B-62EE-6C0D-BEF6-3ED5F512F7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9338029-E06D-9FC8-99A1-B95044A649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87B4EB-8FCE-9507-3B90-669986DE22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16C3E7D-EAEF-B043-D6EA-5F293B1528C4}"/>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8" name="Footer Placeholder 7">
            <a:extLst>
              <a:ext uri="{FF2B5EF4-FFF2-40B4-BE49-F238E27FC236}">
                <a16:creationId xmlns:a16="http://schemas.microsoft.com/office/drawing/2014/main" id="{997FAE91-45CB-4579-86C0-421E8DBC4B7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A8EFF1C-0C08-5647-0B4F-031368BE1848}"/>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15583517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24E4E-8F8E-9562-998A-9525441ABB0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BDCC08B-F975-8FFE-8407-03D390676230}"/>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4" name="Footer Placeholder 3">
            <a:extLst>
              <a:ext uri="{FF2B5EF4-FFF2-40B4-BE49-F238E27FC236}">
                <a16:creationId xmlns:a16="http://schemas.microsoft.com/office/drawing/2014/main" id="{30C0554B-2008-E8F1-F2C1-890DBFFD61F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4E3D5A-5B6E-6220-14DA-CF41A5A3ED05}"/>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31534714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65DB3-72B0-F684-8A4B-280C3963111E}"/>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3" name="Footer Placeholder 2">
            <a:extLst>
              <a:ext uri="{FF2B5EF4-FFF2-40B4-BE49-F238E27FC236}">
                <a16:creationId xmlns:a16="http://schemas.microsoft.com/office/drawing/2014/main" id="{579CE7DA-958D-7A53-476A-AE370BC8EE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C924C25-2A9B-B92A-501A-BA9DB15FCEB2}"/>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42702418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8022-C718-E29D-B3A3-9D28C8EED6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8F0D8F8-ABFA-B7D9-7288-C615AFC86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755190E-CC35-4141-CA85-40920F24B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9AEE5C-C3AC-B7CD-4D89-22710569A063}"/>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6" name="Footer Placeholder 5">
            <a:extLst>
              <a:ext uri="{FF2B5EF4-FFF2-40B4-BE49-F238E27FC236}">
                <a16:creationId xmlns:a16="http://schemas.microsoft.com/office/drawing/2014/main" id="{CDB04C9C-D5F1-F3B2-7F95-607A7F5A6F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670E76-EC73-F180-649B-A07F823AFAC5}"/>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39566445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978E-DA27-6FFF-C7CC-1B307E400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C338F1F-A5F2-99B4-F5B3-D206C54AE2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AC1D046-AF70-A7DC-D156-1A88C6ABB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622474-39FD-6B0C-D115-5C312014EF52}"/>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6" name="Footer Placeholder 5">
            <a:extLst>
              <a:ext uri="{FF2B5EF4-FFF2-40B4-BE49-F238E27FC236}">
                <a16:creationId xmlns:a16="http://schemas.microsoft.com/office/drawing/2014/main" id="{B404DD61-E22F-689D-30A2-304EE253EAE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DA48A3-2920-E268-058C-49E91D8CB904}"/>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362149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ext Slide 3">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8" y="301094"/>
            <a:ext cx="1086740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1375549"/>
            <a:ext cx="12192000" cy="0"/>
          </a:xfrm>
          <a:prstGeom prst="line">
            <a:avLst/>
          </a:prstGeom>
          <a:ln w="133350">
            <a:solidFill>
              <a:srgbClr val="33AEE4"/>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5F33F05F-A22C-CB97-F204-FF8719ECBE22}"/>
              </a:ext>
            </a:extLst>
          </p:cNvPr>
          <p:cNvSpPr>
            <a:spLocks noGrp="1"/>
          </p:cNvSpPr>
          <p:nvPr>
            <p:ph type="body" sz="quarter" idx="10"/>
          </p:nvPr>
        </p:nvSpPr>
        <p:spPr>
          <a:xfrm>
            <a:off x="635000" y="1681023"/>
            <a:ext cx="10868025" cy="4929328"/>
          </a:xfrm>
        </p:spPr>
        <p:txBody>
          <a:bodyPr>
            <a:normAutofit/>
          </a:bodyPr>
          <a:lstStyle>
            <a:lvl1pPr marL="228600" indent="-228600">
              <a:buClr>
                <a:srgbClr val="1C2747"/>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1C2747"/>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A180862A-4F68-2A3A-88C0-F1CF0826A7AC}"/>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2150408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DCAB-C53A-49BF-920E-E9FDA71B94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A331A00-0502-996C-35F4-DEEBD85DB3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322E66-95A6-90AD-3172-5CADE358BAD3}"/>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B1F7C308-B523-C4CC-963F-CCFF4C30BB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23C488-03F1-1D84-824E-2993B21795B3}"/>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10646003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E99D74-4B64-CE44-05EF-35E7BD0414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3864FB-9721-0FE1-6F4A-ADCF3BEFEE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02A872-1088-8641-F3A6-262538612EA1}"/>
              </a:ext>
            </a:extLst>
          </p:cNvPr>
          <p:cNvSpPr>
            <a:spLocks noGrp="1"/>
          </p:cNvSpPr>
          <p:nvPr>
            <p:ph type="dt" sz="half" idx="10"/>
          </p:nvPr>
        </p:nvSpPr>
        <p:spPr/>
        <p:txBody>
          <a:body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04162C0B-4E45-BE70-B1F7-3F62BDA7CB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97785-2408-FEE8-F401-9825A53B500C}"/>
              </a:ext>
            </a:extLst>
          </p:cNvPr>
          <p:cNvSpPr>
            <a:spLocks noGrp="1"/>
          </p:cNvSpPr>
          <p:nvPr>
            <p:ph type="sldNum" sz="quarter" idx="12"/>
          </p:nvPr>
        </p:nvSpPr>
        <p:spPr/>
        <p:txBody>
          <a:bodyPr/>
          <a:lstStyle/>
          <a:p>
            <a:fld id="{B533721E-3F3D-42DD-ACD3-8E5240750094}" type="slidenum">
              <a:rPr lang="en-GB" smtClean="0"/>
              <a:t>‹#›</a:t>
            </a:fld>
            <a:endParaRPr lang="en-GB"/>
          </a:p>
        </p:txBody>
      </p:sp>
    </p:spTree>
    <p:extLst>
      <p:ext uri="{BB962C8B-B14F-4D97-AF65-F5344CB8AC3E}">
        <p14:creationId xmlns:p14="http://schemas.microsoft.com/office/powerpoint/2010/main" val="30713343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Arcadia Title 1">
    <p:spTree>
      <p:nvGrpSpPr>
        <p:cNvPr id="1" name=""/>
        <p:cNvGrpSpPr/>
        <p:nvPr/>
      </p:nvGrpSpPr>
      <p:grpSpPr>
        <a:xfrm>
          <a:off x="0" y="0"/>
          <a:ext cx="0" cy="0"/>
          <a:chOff x="0" y="0"/>
          <a:chExt cx="0" cy="0"/>
        </a:xfrm>
      </p:grpSpPr>
      <p:pic>
        <p:nvPicPr>
          <p:cNvPr id="3" name="Picture 2" descr="A tall building in a city&#10;&#10;Description automatically generated">
            <a:extLst>
              <a:ext uri="{FF2B5EF4-FFF2-40B4-BE49-F238E27FC236}">
                <a16:creationId xmlns:a16="http://schemas.microsoft.com/office/drawing/2014/main" id="{08DFB397-4A03-43DD-8F88-B5E7981BBAF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29587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Slide 1">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p:nvPr>
        </p:nvSpPr>
        <p:spPr>
          <a:xfrm>
            <a:off x="635619" y="971654"/>
            <a:ext cx="10867406"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Click to edit Master title style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1527126"/>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D8C928D-D5DE-FB85-41D6-363CAF0703DF}"/>
              </a:ext>
            </a:extLst>
          </p:cNvPr>
          <p:cNvSpPr>
            <a:spLocks noGrp="1"/>
          </p:cNvSpPr>
          <p:nvPr>
            <p:ph type="body" sz="quarter" idx="10"/>
          </p:nvPr>
        </p:nvSpPr>
        <p:spPr>
          <a:xfrm>
            <a:off x="635000" y="2282825"/>
            <a:ext cx="10868025" cy="4327525"/>
          </a:xfrm>
        </p:spPr>
        <p:txBody>
          <a:bodyPr>
            <a:normAutofit/>
          </a:bodyPr>
          <a:lstStyle>
            <a:lvl1pPr>
              <a:buClr>
                <a:srgbClr val="EB685D"/>
              </a:buClr>
              <a:defRPr sz="2400">
                <a:solidFill>
                  <a:srgbClr val="2B324D"/>
                </a:solidFill>
                <a:latin typeface="Barlow Light" panose="00000400000000000000" pitchFamily="2" charset="0"/>
              </a:defRPr>
            </a:lvl1pPr>
            <a:lvl2pPr>
              <a:buClr>
                <a:srgbClr val="EB685D"/>
              </a:buClr>
              <a:defRPr sz="20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3AEF42CF-5322-3ACF-BC8B-C3D20F45CA24}"/>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675911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Slide 5_Blank">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p:nvPr>
        </p:nvSpPr>
        <p:spPr>
          <a:xfrm>
            <a:off x="635619" y="401782"/>
            <a:ext cx="9966478" cy="1506623"/>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Click to edit Master title style</a:t>
            </a:r>
          </a:p>
        </p:txBody>
      </p:sp>
      <p:sp>
        <p:nvSpPr>
          <p:cNvPr id="6" name="Text Placeholder 2">
            <a:extLst>
              <a:ext uri="{FF2B5EF4-FFF2-40B4-BE49-F238E27FC236}">
                <a16:creationId xmlns:a16="http://schemas.microsoft.com/office/drawing/2014/main" id="{ECE1ED28-8253-632F-1E24-807389A3489A}"/>
              </a:ext>
            </a:extLst>
          </p:cNvPr>
          <p:cNvSpPr>
            <a:spLocks noGrp="1"/>
          </p:cNvSpPr>
          <p:nvPr>
            <p:ph type="body" sz="quarter" idx="10"/>
          </p:nvPr>
        </p:nvSpPr>
        <p:spPr>
          <a:xfrm>
            <a:off x="635000" y="2133601"/>
            <a:ext cx="10868025" cy="4476750"/>
          </a:xfrm>
        </p:spPr>
        <p:txBody>
          <a:bodyPr>
            <a:normAutofit/>
          </a:bodyPr>
          <a:lstStyle>
            <a:lvl1pPr>
              <a:buClr>
                <a:srgbClr val="2B324D"/>
              </a:buClr>
              <a:defRPr sz="2400">
                <a:solidFill>
                  <a:srgbClr val="2B324D"/>
                </a:solidFill>
                <a:latin typeface="Barlow Light" panose="00000400000000000000" pitchFamily="2" charset="0"/>
              </a:defRPr>
            </a:lvl1pPr>
            <a:lvl2pPr>
              <a:buClr>
                <a:srgbClr val="2B324D"/>
              </a:buClr>
              <a:defRPr sz="20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8" name="TextBox 7">
            <a:extLst>
              <a:ext uri="{FF2B5EF4-FFF2-40B4-BE49-F238E27FC236}">
                <a16:creationId xmlns:a16="http://schemas.microsoft.com/office/drawing/2014/main" id="{F32F003E-79CC-1D22-F9ED-372E95EF3685}"/>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2135291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CE3656-B01C-D76C-074C-32E5C1E2D3D1}"/>
              </a:ext>
            </a:extLst>
          </p:cNvPr>
          <p:cNvSpPr/>
          <p:nvPr userDrawn="1"/>
        </p:nvSpPr>
        <p:spPr>
          <a:xfrm>
            <a:off x="0" y="1984248"/>
            <a:ext cx="12192000" cy="13716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Picture Placeholder 21">
            <a:extLst>
              <a:ext uri="{FF2B5EF4-FFF2-40B4-BE49-F238E27FC236}">
                <a16:creationId xmlns:a16="http://schemas.microsoft.com/office/drawing/2014/main" id="{8FF7FBC8-670B-B6BC-8455-B5B0F7770241}"/>
              </a:ext>
            </a:extLst>
          </p:cNvPr>
          <p:cNvSpPr>
            <a:spLocks noGrp="1"/>
          </p:cNvSpPr>
          <p:nvPr>
            <p:ph type="pic" sz="quarter" idx="10"/>
          </p:nvPr>
        </p:nvSpPr>
        <p:spPr>
          <a:xfrm>
            <a:off x="7161213" y="0"/>
            <a:ext cx="5030787" cy="6858000"/>
          </a:xfrm>
          <a:custGeom>
            <a:avLst/>
            <a:gdLst>
              <a:gd name="connsiteX0" fmla="*/ 0 w 5030787"/>
              <a:gd name="connsiteY0" fmla="*/ 0 h 6858000"/>
              <a:gd name="connsiteX1" fmla="*/ 5030787 w 5030787"/>
              <a:gd name="connsiteY1" fmla="*/ 0 h 6858000"/>
              <a:gd name="connsiteX2" fmla="*/ 5030787 w 5030787"/>
              <a:gd name="connsiteY2" fmla="*/ 1985250 h 6858000"/>
              <a:gd name="connsiteX3" fmla="*/ 10562 w 5030787"/>
              <a:gd name="connsiteY3" fmla="*/ 1985250 h 6858000"/>
              <a:gd name="connsiteX4" fmla="*/ 10562 w 5030787"/>
              <a:gd name="connsiteY4" fmla="*/ 2113171 h 6858000"/>
              <a:gd name="connsiteX5" fmla="*/ 5030787 w 5030787"/>
              <a:gd name="connsiteY5" fmla="*/ 2113171 h 6858000"/>
              <a:gd name="connsiteX6" fmla="*/ 5030787 w 5030787"/>
              <a:gd name="connsiteY6" fmla="*/ 6858000 h 6858000"/>
              <a:gd name="connsiteX7" fmla="*/ 0 w 5030787"/>
              <a:gd name="connsiteY7" fmla="*/ 6858000 h 6858000"/>
              <a:gd name="connsiteX8" fmla="*/ 0 w 5030787"/>
              <a:gd name="connsiteY8" fmla="*/ 2113171 h 6858000"/>
              <a:gd name="connsiteX9" fmla="*/ 10348 w 5030787"/>
              <a:gd name="connsiteY9" fmla="*/ 2113171 h 6858000"/>
              <a:gd name="connsiteX10" fmla="*/ 10348 w 5030787"/>
              <a:gd name="connsiteY10" fmla="*/ 1979047 h 6858000"/>
              <a:gd name="connsiteX11" fmla="*/ 0 w 5030787"/>
              <a:gd name="connsiteY11" fmla="*/ 1979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0787" h="6858000">
                <a:moveTo>
                  <a:pt x="0" y="0"/>
                </a:moveTo>
                <a:lnTo>
                  <a:pt x="5030787" y="0"/>
                </a:lnTo>
                <a:lnTo>
                  <a:pt x="5030787" y="1985250"/>
                </a:lnTo>
                <a:lnTo>
                  <a:pt x="10562" y="1985250"/>
                </a:lnTo>
                <a:lnTo>
                  <a:pt x="10562" y="2113171"/>
                </a:lnTo>
                <a:lnTo>
                  <a:pt x="5030787" y="2113171"/>
                </a:lnTo>
                <a:lnTo>
                  <a:pt x="5030787" y="6858000"/>
                </a:lnTo>
                <a:lnTo>
                  <a:pt x="0" y="6858000"/>
                </a:lnTo>
                <a:lnTo>
                  <a:pt x="0" y="2113171"/>
                </a:lnTo>
                <a:lnTo>
                  <a:pt x="10348" y="2113171"/>
                </a:lnTo>
                <a:lnTo>
                  <a:pt x="10348" y="1979047"/>
                </a:lnTo>
                <a:lnTo>
                  <a:pt x="0" y="1979047"/>
                </a:lnTo>
                <a:close/>
              </a:path>
            </a:pathLst>
          </a:custGeom>
          <a:solidFill>
            <a:schemeClr val="bg1">
              <a:lumMod val="75000"/>
            </a:schemeClr>
          </a:solidFill>
        </p:spPr>
        <p:txBody>
          <a:bodyPr wrap="square">
            <a:noAutofit/>
          </a:bodyPr>
          <a:lstStyle/>
          <a:p>
            <a:r>
              <a:rPr lang="en-US"/>
              <a:t>Click icon to add picture</a:t>
            </a:r>
            <a:endParaRPr lang="en-GB"/>
          </a:p>
        </p:txBody>
      </p:sp>
      <p:sp>
        <p:nvSpPr>
          <p:cNvPr id="20" name="Title 1">
            <a:extLst>
              <a:ext uri="{FF2B5EF4-FFF2-40B4-BE49-F238E27FC236}">
                <a16:creationId xmlns:a16="http://schemas.microsoft.com/office/drawing/2014/main" id="{F8F7B05B-45AB-4E68-A930-490E81AAB520}"/>
              </a:ext>
            </a:extLst>
          </p:cNvPr>
          <p:cNvSpPr>
            <a:spLocks noGrp="1"/>
          </p:cNvSpPr>
          <p:nvPr>
            <p:ph type="ctrTitle"/>
          </p:nvPr>
        </p:nvSpPr>
        <p:spPr>
          <a:xfrm>
            <a:off x="635619" y="971654"/>
            <a:ext cx="583791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Click to edit Master title style</a:t>
            </a:r>
          </a:p>
        </p:txBody>
      </p:sp>
      <p:sp>
        <p:nvSpPr>
          <p:cNvPr id="8" name="Text Placeholder 2">
            <a:extLst>
              <a:ext uri="{FF2B5EF4-FFF2-40B4-BE49-F238E27FC236}">
                <a16:creationId xmlns:a16="http://schemas.microsoft.com/office/drawing/2014/main" id="{1CECEC68-173E-8133-C533-FA87D3492D24}"/>
              </a:ext>
            </a:extLst>
          </p:cNvPr>
          <p:cNvSpPr>
            <a:spLocks noGrp="1"/>
          </p:cNvSpPr>
          <p:nvPr>
            <p:ph type="body" sz="quarter" idx="11"/>
          </p:nvPr>
        </p:nvSpPr>
        <p:spPr>
          <a:xfrm>
            <a:off x="635001" y="2282825"/>
            <a:ext cx="6173776" cy="4327525"/>
          </a:xfrm>
        </p:spPr>
        <p:txBody>
          <a:bodyPr>
            <a:normAutofit/>
          </a:bodyPr>
          <a:lstStyle>
            <a:lvl1pPr>
              <a:buClr>
                <a:srgbClr val="EB685D"/>
              </a:buClr>
              <a:defRPr sz="2000">
                <a:solidFill>
                  <a:srgbClr val="2B324D"/>
                </a:solidFill>
                <a:latin typeface="Barlow Light" panose="00000400000000000000" pitchFamily="2" charset="0"/>
              </a:defRPr>
            </a:lvl1pPr>
            <a:lvl2pPr>
              <a:spcAft>
                <a:spcPts val="1000"/>
              </a:spcAft>
              <a:buClr>
                <a:srgbClr val="EB685D"/>
              </a:buCl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10" name="TextBox 9">
            <a:extLst>
              <a:ext uri="{FF2B5EF4-FFF2-40B4-BE49-F238E27FC236}">
                <a16:creationId xmlns:a16="http://schemas.microsoft.com/office/drawing/2014/main" id="{71C36656-242F-24B4-018E-46B948B9E9D2}"/>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36154004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Intro 1_with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1596D2-39F9-5374-A8C0-86161E169D04}"/>
              </a:ext>
            </a:extLst>
          </p:cNvPr>
          <p:cNvSpPr>
            <a:spLocks noGrp="1"/>
          </p:cNvSpPr>
          <p:nvPr>
            <p:ph type="pic" sz="quarter" idx="11"/>
          </p:nvPr>
        </p:nvSpPr>
        <p:spPr>
          <a:xfrm>
            <a:off x="4764088" y="-15875"/>
            <a:ext cx="7427912" cy="6842125"/>
          </a:xfrm>
        </p:spPr>
        <p:txBody>
          <a:bodyPr/>
          <a:lstStyle/>
          <a:p>
            <a:endParaRPr lang="en-GB"/>
          </a:p>
        </p:txBody>
      </p:sp>
      <p:sp>
        <p:nvSpPr>
          <p:cNvPr id="24" name="Rectangle 23">
            <a:extLst>
              <a:ext uri="{FF2B5EF4-FFF2-40B4-BE49-F238E27FC236}">
                <a16:creationId xmlns:a16="http://schemas.microsoft.com/office/drawing/2014/main" id="{8AB58F0E-72D1-4177-BDF4-B0C9FFDE746A}"/>
              </a:ext>
            </a:extLst>
          </p:cNvPr>
          <p:cNvSpPr/>
          <p:nvPr userDrawn="1"/>
        </p:nvSpPr>
        <p:spPr>
          <a:xfrm>
            <a:off x="-1" y="0"/>
            <a:ext cx="4764024" cy="6858000"/>
          </a:xfrm>
          <a:prstGeom prst="rect">
            <a:avLst/>
          </a:prstGeom>
          <a:solidFill>
            <a:srgbClr val="EB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597179A-947C-491D-8512-693D23655504}"/>
              </a:ext>
            </a:extLst>
          </p:cNvPr>
          <p:cNvSpPr>
            <a:spLocks noGrp="1"/>
          </p:cNvSpPr>
          <p:nvPr>
            <p:ph type="ctrTitle"/>
          </p:nvPr>
        </p:nvSpPr>
        <p:spPr>
          <a:xfrm>
            <a:off x="249986" y="5060490"/>
            <a:ext cx="4306478" cy="936751"/>
          </a:xfrm>
        </p:spPr>
        <p:txBody>
          <a:bodyPr vert="horz" lIns="91440" tIns="45720" rIns="91440" bIns="45720" rtlCol="0" anchor="b">
            <a:noAutofit/>
          </a:bodyPr>
          <a:lstStyle>
            <a:lvl1pPr>
              <a:defRPr lang="en-US" sz="4800" b="0" dirty="0">
                <a:solidFill>
                  <a:schemeClr val="bg1"/>
                </a:solidFill>
                <a:latin typeface="Barlow ExtraBold" pitchFamily="2" charset="77"/>
              </a:defRPr>
            </a:lvl1pPr>
          </a:lstStyle>
          <a:p>
            <a:pPr marL="0" lvl="0">
              <a:lnSpc>
                <a:spcPct val="70000"/>
              </a:lnSpc>
            </a:pPr>
            <a:r>
              <a:rPr lang="en-US"/>
              <a:t>Click to edit Master title style</a:t>
            </a:r>
          </a:p>
        </p:txBody>
      </p:sp>
      <p:sp>
        <p:nvSpPr>
          <p:cNvPr id="9" name="TextBox 8">
            <a:extLst>
              <a:ext uri="{FF2B5EF4-FFF2-40B4-BE49-F238E27FC236}">
                <a16:creationId xmlns:a16="http://schemas.microsoft.com/office/drawing/2014/main" id="{D99D6F87-724D-6FEA-4CAE-E1F94EF9FDA1}"/>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3910014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505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rgbClr val="EB685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2175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rcadia Closing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8C92C72-4EE4-691C-9B74-9639144D5ECF}"/>
              </a:ext>
            </a:extLst>
          </p:cNvPr>
          <p:cNvSpPr txBox="1">
            <a:spLocks/>
          </p:cNvSpPr>
          <p:nvPr userDrawn="1"/>
        </p:nvSpPr>
        <p:spPr>
          <a:xfrm>
            <a:off x="767076" y="537760"/>
            <a:ext cx="11411069" cy="1423277"/>
          </a:xfrm>
          <a:prstGeom prst="rect">
            <a:avLst/>
          </a:prstGeom>
          <a:ln>
            <a:solidFill>
              <a:schemeClr val="bg1"/>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2B324D"/>
                </a:solidFill>
                <a:effectLst/>
                <a:uLnTx/>
                <a:uFillTx/>
                <a:latin typeface="Barlow ExtraBold" pitchFamily="2" charset="77"/>
                <a:ea typeface="+mj-ea"/>
                <a:cs typeface="+mj-cs"/>
                <a:sym typeface="Arial"/>
              </a:rPr>
              <a:t>Continuous Learning</a:t>
            </a:r>
          </a:p>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53BBB3"/>
                </a:solidFill>
                <a:effectLst/>
                <a:uLnTx/>
                <a:uFillTx/>
                <a:latin typeface="Barlow ExtraBold" pitchFamily="2" charset="77"/>
                <a:ea typeface="+mj-ea"/>
                <a:cs typeface="+mj-cs"/>
                <a:sym typeface="Arial"/>
              </a:rPr>
              <a:t>Resources</a:t>
            </a:r>
          </a:p>
        </p:txBody>
      </p:sp>
      <p:sp>
        <p:nvSpPr>
          <p:cNvPr id="8" name="TextBox 7">
            <a:extLst>
              <a:ext uri="{FF2B5EF4-FFF2-40B4-BE49-F238E27FC236}">
                <a16:creationId xmlns:a16="http://schemas.microsoft.com/office/drawing/2014/main" id="{E0920AB2-4FF4-AE55-2679-8FF310967201}"/>
              </a:ext>
            </a:extLst>
          </p:cNvPr>
          <p:cNvSpPr txBox="1"/>
          <p:nvPr userDrawn="1"/>
        </p:nvSpPr>
        <p:spPr>
          <a:xfrm>
            <a:off x="875200" y="2815659"/>
            <a:ext cx="4875152" cy="1938992"/>
          </a:xfrm>
          <a:prstGeom prst="rect">
            <a:avLst/>
          </a:prstGeom>
          <a:noFill/>
        </p:spPr>
        <p:txBody>
          <a:bodyPr wrap="square">
            <a:spAutoFit/>
          </a:bodyPr>
          <a:lstStyle/>
          <a:p>
            <a:r>
              <a:rPr lang="en-US" sz="2400" b="0" i="0">
                <a:solidFill>
                  <a:srgbClr val="2B324E"/>
                </a:solidFill>
                <a:effectLst/>
                <a:latin typeface="Barlow Medium" panose="00000600000000000000" pitchFamily="2" charset="0"/>
              </a:rPr>
              <a:t>For more insights, top tips,</a:t>
            </a:r>
            <a:r>
              <a:rPr lang="en-US" sz="2400">
                <a:solidFill>
                  <a:srgbClr val="2B324E"/>
                </a:solidFill>
                <a:latin typeface="Barlow Medium" panose="00000600000000000000" pitchFamily="2" charset="0"/>
              </a:rPr>
              <a:t> and educational content to elevate your team’s performance </a:t>
            </a:r>
            <a:r>
              <a:rPr lang="en-US" sz="2400">
                <a:solidFill>
                  <a:srgbClr val="53BBB3"/>
                </a:solidFill>
                <a:latin typeface="Barlow Medium" panose="00000600000000000000" pitchFamily="2" charset="0"/>
              </a:rPr>
              <a:t>– scan the QR code using your phone camera to follow us on LinkedIn.  </a:t>
            </a:r>
            <a:r>
              <a:rPr lang="en-US" sz="2400">
                <a:solidFill>
                  <a:srgbClr val="2B324E"/>
                </a:solidFill>
                <a:latin typeface="Barlow Medium" panose="00000600000000000000" pitchFamily="2" charset="0"/>
              </a:rPr>
              <a:t>	</a:t>
            </a:r>
            <a:endParaRPr lang="en-GB" sz="2400">
              <a:solidFill>
                <a:srgbClr val="2B324E"/>
              </a:solidFill>
              <a:latin typeface="Barlow Medium" panose="00000600000000000000" pitchFamily="2" charset="0"/>
            </a:endParaRPr>
          </a:p>
        </p:txBody>
      </p:sp>
      <p:pic>
        <p:nvPicPr>
          <p:cNvPr id="9" name="Picture 8" descr="Icon&#10;&#10;Description automatically generated">
            <a:extLst>
              <a:ext uri="{FF2B5EF4-FFF2-40B4-BE49-F238E27FC236}">
                <a16:creationId xmlns:a16="http://schemas.microsoft.com/office/drawing/2014/main" id="{F5284346-B451-0234-FF95-EC4217D92E14}"/>
              </a:ext>
            </a:extLst>
          </p:cNvPr>
          <p:cNvPicPr>
            <a:picLocks noChangeAspect="1"/>
          </p:cNvPicPr>
          <p:nvPr userDrawn="1"/>
        </p:nvPicPr>
        <p:blipFill>
          <a:blip r:embed="rId2"/>
          <a:stretch>
            <a:fillRect/>
          </a:stretch>
        </p:blipFill>
        <p:spPr>
          <a:xfrm>
            <a:off x="950221" y="4844585"/>
            <a:ext cx="472125" cy="472125"/>
          </a:xfrm>
          <a:prstGeom prst="rect">
            <a:avLst/>
          </a:prstGeom>
        </p:spPr>
      </p:pic>
      <p:pic>
        <p:nvPicPr>
          <p:cNvPr id="10" name="Picture 9" descr="Qr code&#10;&#10;Description automatically generated">
            <a:extLst>
              <a:ext uri="{FF2B5EF4-FFF2-40B4-BE49-F238E27FC236}">
                <a16:creationId xmlns:a16="http://schemas.microsoft.com/office/drawing/2014/main" id="{7EB98DC0-710B-6721-22F1-D4A5190AE15B}"/>
              </a:ext>
            </a:extLst>
          </p:cNvPr>
          <p:cNvPicPr>
            <a:picLocks noChangeAspect="1"/>
          </p:cNvPicPr>
          <p:nvPr userDrawn="1"/>
        </p:nvPicPr>
        <p:blipFill>
          <a:blip r:embed="rId3"/>
          <a:stretch>
            <a:fillRect/>
          </a:stretch>
        </p:blipFill>
        <p:spPr>
          <a:xfrm>
            <a:off x="6816287" y="2234937"/>
            <a:ext cx="4500513" cy="4500513"/>
          </a:xfrm>
          <a:prstGeom prst="rect">
            <a:avLst/>
          </a:prstGeom>
        </p:spPr>
      </p:pic>
      <p:cxnSp>
        <p:nvCxnSpPr>
          <p:cNvPr id="13" name="Straight Connector 12">
            <a:extLst>
              <a:ext uri="{FF2B5EF4-FFF2-40B4-BE49-F238E27FC236}">
                <a16:creationId xmlns:a16="http://schemas.microsoft.com/office/drawing/2014/main" id="{01742641-49E5-17DA-6E84-D6A2DBEE791E}"/>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8A6D2B-5CE0-A55D-D2F2-2F176E1550B8}"/>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85997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Slide 2">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9" y="971654"/>
            <a:ext cx="10867406"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58BCB3"/>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573531CF-AFDD-1798-98E8-A5F5C5E1728A}"/>
              </a:ext>
            </a:extLst>
          </p:cNvPr>
          <p:cNvSpPr>
            <a:spLocks noGrp="1"/>
          </p:cNvSpPr>
          <p:nvPr>
            <p:ph type="body" sz="quarter" idx="10"/>
          </p:nvPr>
        </p:nvSpPr>
        <p:spPr>
          <a:xfrm>
            <a:off x="635000" y="2282825"/>
            <a:ext cx="10868025" cy="4327525"/>
          </a:xfrm>
        </p:spPr>
        <p:txBody>
          <a:bodyPr>
            <a:normAutofit/>
          </a:bodyPr>
          <a:lstStyle>
            <a:lvl1pPr marL="228600" indent="-228600">
              <a:lnSpc>
                <a:spcPct val="100000"/>
              </a:lnSpc>
              <a:buClr>
                <a:srgbClr val="58BCB3"/>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lnSpc>
                <a:spcPct val="100000"/>
              </a:lnSpc>
              <a:buClr>
                <a:srgbClr val="58BCB3"/>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04B2AC91-4904-805A-D44D-D656B353A7F7}"/>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4162908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75E71C7-FEB8-7AFC-C43B-EB950D7623AD}"/>
              </a:ext>
            </a:extLst>
          </p:cNvPr>
          <p:cNvSpPr txBox="1">
            <a:spLocks/>
          </p:cNvSpPr>
          <p:nvPr userDrawn="1"/>
        </p:nvSpPr>
        <p:spPr>
          <a:xfrm>
            <a:off x="780931" y="510568"/>
            <a:ext cx="11411069" cy="1423277"/>
          </a:xfrm>
          <a:prstGeom prst="rect">
            <a:avLst/>
          </a:prstGeom>
          <a:ln>
            <a:solidFill>
              <a:schemeClr val="bg1"/>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lang="en-US" sz="5500">
                <a:solidFill>
                  <a:srgbClr val="2B324D"/>
                </a:solidFill>
                <a:latin typeface="Barlow ExtraBold" pitchFamily="2" charset="77"/>
              </a:rPr>
              <a:t>It’s Time to </a:t>
            </a:r>
          </a:p>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5500" b="0" i="0" u="none" strike="noStrike" kern="1200" cap="none" spc="0" normalizeH="0" baseline="0" noProof="0">
                <a:ln>
                  <a:noFill/>
                </a:ln>
                <a:solidFill>
                  <a:srgbClr val="53BBB3"/>
                </a:solidFill>
                <a:effectLst/>
                <a:uLnTx/>
                <a:uFillTx/>
                <a:latin typeface="Barlow ExtraBold" pitchFamily="2" charset="77"/>
                <a:ea typeface="+mj-ea"/>
                <a:cs typeface="+mj-cs"/>
                <a:sym typeface="Arial"/>
              </a:rPr>
              <a:t>Take a Break</a:t>
            </a:r>
          </a:p>
        </p:txBody>
      </p:sp>
      <p:grpSp>
        <p:nvGrpSpPr>
          <p:cNvPr id="13" name="Group 12">
            <a:extLst>
              <a:ext uri="{FF2B5EF4-FFF2-40B4-BE49-F238E27FC236}">
                <a16:creationId xmlns:a16="http://schemas.microsoft.com/office/drawing/2014/main" id="{F38C460F-5EFB-5BEA-33A7-4068E77A4300}"/>
              </a:ext>
            </a:extLst>
          </p:cNvPr>
          <p:cNvGrpSpPr/>
          <p:nvPr userDrawn="1"/>
        </p:nvGrpSpPr>
        <p:grpSpPr>
          <a:xfrm>
            <a:off x="7089013" y="2476308"/>
            <a:ext cx="3868289" cy="3910882"/>
            <a:chOff x="7089013" y="2476308"/>
            <a:chExt cx="3868289" cy="3910882"/>
          </a:xfrm>
        </p:grpSpPr>
        <p:sp>
          <p:nvSpPr>
            <p:cNvPr id="14" name="Rectangle 13">
              <a:extLst>
                <a:ext uri="{FF2B5EF4-FFF2-40B4-BE49-F238E27FC236}">
                  <a16:creationId xmlns:a16="http://schemas.microsoft.com/office/drawing/2014/main" id="{15BDB479-7B30-BA8C-6B88-861687FE63B3}"/>
                </a:ext>
              </a:extLst>
            </p:cNvPr>
            <p:cNvSpPr/>
            <p:nvPr/>
          </p:nvSpPr>
          <p:spPr>
            <a:xfrm>
              <a:off x="7089013" y="2476308"/>
              <a:ext cx="3868289" cy="3910882"/>
            </a:xfrm>
            <a:prstGeom prst="rect">
              <a:avLst/>
            </a:prstGeom>
            <a:solidFill>
              <a:schemeClr val="bg1"/>
            </a:solidFill>
            <a:ln w="57150">
              <a:solidFill>
                <a:srgbClr val="53B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D9324B28-02FF-51F4-1552-6E1B13CFAB87}"/>
                </a:ext>
              </a:extLst>
            </p:cNvPr>
            <p:cNvPicPr>
              <a:picLocks noChangeAspect="1"/>
            </p:cNvPicPr>
            <p:nvPr/>
          </p:nvPicPr>
          <p:blipFill>
            <a:blip r:embed="rId2"/>
            <a:srcRect/>
            <a:stretch/>
          </p:blipFill>
          <p:spPr>
            <a:xfrm>
              <a:off x="7158756" y="2581541"/>
              <a:ext cx="3743187" cy="3743187"/>
            </a:xfrm>
            <a:prstGeom prst="rect">
              <a:avLst/>
            </a:prstGeom>
          </p:spPr>
        </p:pic>
      </p:grpSp>
      <p:sp>
        <p:nvSpPr>
          <p:cNvPr id="16" name="TextBox 15">
            <a:extLst>
              <a:ext uri="{FF2B5EF4-FFF2-40B4-BE49-F238E27FC236}">
                <a16:creationId xmlns:a16="http://schemas.microsoft.com/office/drawing/2014/main" id="{C1A3E477-350B-B885-1829-1DFB00705067}"/>
              </a:ext>
            </a:extLst>
          </p:cNvPr>
          <p:cNvSpPr txBox="1"/>
          <p:nvPr userDrawn="1"/>
        </p:nvSpPr>
        <p:spPr>
          <a:xfrm>
            <a:off x="822496" y="2818399"/>
            <a:ext cx="5092927" cy="2677656"/>
          </a:xfrm>
          <a:prstGeom prst="rect">
            <a:avLst/>
          </a:prstGeom>
          <a:noFill/>
        </p:spPr>
        <p:txBody>
          <a:bodyPr wrap="square">
            <a:spAutoFit/>
          </a:bodyPr>
          <a:lstStyle/>
          <a:p>
            <a:r>
              <a:rPr lang="en-US" sz="2400" b="0" i="0">
                <a:solidFill>
                  <a:srgbClr val="2B324E"/>
                </a:solidFill>
                <a:effectLst/>
                <a:latin typeface="Barlow Medium" panose="00000600000000000000" pitchFamily="2" charset="0"/>
              </a:rPr>
              <a:t>If you’d like to learn more about what we do at Arcadia, our latest offerings, insights, free events, top tips,</a:t>
            </a:r>
            <a:r>
              <a:rPr lang="en-US" sz="2400">
                <a:solidFill>
                  <a:srgbClr val="2B324E"/>
                </a:solidFill>
                <a:latin typeface="Barlow Medium" panose="00000600000000000000" pitchFamily="2" charset="0"/>
              </a:rPr>
              <a:t> podcasts, and educational content that will elevate your team’s performance – please scan the QR code to follow us on LinkedIn.</a:t>
            </a:r>
            <a:endParaRPr lang="en-GB" sz="2400">
              <a:solidFill>
                <a:srgbClr val="2B324E"/>
              </a:solidFill>
              <a:latin typeface="Barlow Medium" panose="00000600000000000000" pitchFamily="2" charset="0"/>
            </a:endParaRPr>
          </a:p>
        </p:txBody>
      </p:sp>
      <p:cxnSp>
        <p:nvCxnSpPr>
          <p:cNvPr id="19" name="Straight Connector 18">
            <a:extLst>
              <a:ext uri="{FF2B5EF4-FFF2-40B4-BE49-F238E27FC236}">
                <a16:creationId xmlns:a16="http://schemas.microsoft.com/office/drawing/2014/main" id="{DA4263B3-136B-41CC-A52E-ED5B765EB56A}"/>
              </a:ext>
            </a:extLst>
          </p:cNvPr>
          <p:cNvCxnSpPr>
            <a:cxnSpLocks/>
          </p:cNvCxnSpPr>
          <p:nvPr userDrawn="1"/>
        </p:nvCxnSpPr>
        <p:spPr>
          <a:xfrm>
            <a:off x="0" y="2046109"/>
            <a:ext cx="12192000" cy="0"/>
          </a:xfrm>
          <a:prstGeom prst="line">
            <a:avLst/>
          </a:prstGeom>
          <a:ln w="133350">
            <a:solidFill>
              <a:srgbClr val="2B324D"/>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742D61-9C42-2161-41DE-1CC1BEE39580}"/>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7515016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28DB56-E1AA-4B00-9197-F466EF9319E0}"/>
              </a:ext>
            </a:extLst>
          </p:cNvPr>
          <p:cNvSpPr>
            <a:spLocks noChangeArrowheads="1"/>
          </p:cNvSpPr>
          <p:nvPr userDrawn="1"/>
        </p:nvSpPr>
        <p:spPr bwMode="auto">
          <a:xfrm>
            <a:off x="0" y="0"/>
            <a:ext cx="12192000" cy="6858000"/>
          </a:xfrm>
          <a:prstGeom prst="rect">
            <a:avLst/>
          </a:prstGeom>
          <a:solidFill>
            <a:schemeClr val="bg1"/>
          </a:solidFill>
          <a:ln>
            <a:noFill/>
          </a:ln>
          <a:effectLst>
            <a:outerShdw blurRad="63500" dist="23000" dir="5400000" rotWithShape="0">
              <a:srgbClr val="000000">
                <a:alpha val="34998"/>
              </a:srgbClr>
            </a:outerShdw>
          </a:effectLst>
          <a:extLst>
            <a:ext uri="{91240B29-F687-4f45-9708-019B960494DF}"/>
          </a:extLst>
        </p:spPr>
        <p:txBody>
          <a:bodyPr lIns="121920" tIns="60960" rIns="121920" bIns="60960" anchor="ctr"/>
          <a:lstStyle/>
          <a:p>
            <a:pPr algn="ctr" defTabSz="609585" eaLnBrk="1" fontAlgn="auto" hangingPunct="1">
              <a:spcBef>
                <a:spcPts val="0"/>
              </a:spcBef>
              <a:spcAft>
                <a:spcPts val="0"/>
              </a:spcAft>
              <a:defRPr/>
            </a:pPr>
            <a:endParaRPr lang="en-US" sz="1500">
              <a:solidFill>
                <a:prstClr val="white"/>
              </a:solidFill>
              <a:latin typeface="Calibri"/>
              <a:ea typeface="ＭＳ Ｐゴシック" charset="0"/>
              <a:cs typeface="Arial" pitchFamily="34" charset="0"/>
            </a:endParaRPr>
          </a:p>
        </p:txBody>
      </p:sp>
      <p:sp>
        <p:nvSpPr>
          <p:cNvPr id="3" name="Slide Number Placeholder 2">
            <a:extLst>
              <a:ext uri="{FF2B5EF4-FFF2-40B4-BE49-F238E27FC236}">
                <a16:creationId xmlns:a16="http://schemas.microsoft.com/office/drawing/2014/main" id="{21CE6E05-9B52-47FF-A473-57DEBF3AD36B}"/>
              </a:ext>
            </a:extLst>
          </p:cNvPr>
          <p:cNvSpPr>
            <a:spLocks noGrp="1"/>
          </p:cNvSpPr>
          <p:nvPr>
            <p:ph type="sldNum" sz="quarter" idx="10"/>
          </p:nvPr>
        </p:nvSpPr>
        <p:spPr/>
        <p:txBody>
          <a:bodyPr/>
          <a:lstStyle>
            <a:lvl1pPr>
              <a:defRPr/>
            </a:lvl1pPr>
          </a:lstStyle>
          <a:p>
            <a:pPr>
              <a:defRPr/>
            </a:pPr>
            <a:fld id="{210B300D-A8D5-4799-BB3F-C30EECD30400}" type="slidenum">
              <a:rPr lang="en-US" altLang="en-US"/>
              <a:pPr>
                <a:defRPr/>
              </a:pPr>
              <a:t>‹#›</a:t>
            </a:fld>
            <a:endParaRPr lang="en-US" altLang="en-US"/>
          </a:p>
        </p:txBody>
      </p:sp>
    </p:spTree>
    <p:extLst>
      <p:ext uri="{BB962C8B-B14F-4D97-AF65-F5344CB8AC3E}">
        <p14:creationId xmlns:p14="http://schemas.microsoft.com/office/powerpoint/2010/main" val="25580973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5E3A-D8B2-40F8-ACAD-B034C94E86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1F1A097-B5CD-4824-8CB1-9F1EC03CC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C8B710C-FB79-49E6-A653-18F47B7E8A38}"/>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577DDD65-1A7C-4DE6-9E6B-9BCFD10AE2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1A8688-9CBA-473D-8945-960B20B71BD1}"/>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19656460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63F5-A5BB-40A2-AAE9-F3745EF1D7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A90891-2C1C-4709-A906-A63115C799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578D560-5554-45D9-9D57-FF53D58DD4A8}"/>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0729DC21-FB7B-4F94-9DC7-0541F6AA5F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541E6F-94EC-42E1-8D3C-D9C2FFDCABB1}"/>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4759193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ACBD-5D75-4A74-A9F4-2BDF73670A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BA0B2B1-DEA4-4ED8-8D25-C965E2378A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03BDA8-8264-43CF-86A0-4046C620ED39}"/>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71160EAB-1D2B-43C9-9743-E256D7B815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96D38A-C1B6-4BA1-9807-F74334B5DD24}"/>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2270574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B5D5-3E1B-428D-B861-D4E672A7099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AD2E49-E1A7-4A51-A2CE-FCC5DA15E0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E92AA5E-C1BE-48BE-9339-313D2C6EAE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B0AE9FB-689F-4998-8A84-3028F2E39DAC}"/>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6" name="Footer Placeholder 5">
            <a:extLst>
              <a:ext uri="{FF2B5EF4-FFF2-40B4-BE49-F238E27FC236}">
                <a16:creationId xmlns:a16="http://schemas.microsoft.com/office/drawing/2014/main" id="{D612E471-5896-4938-8E39-4308887502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971A87-7D38-45CD-AFD0-E63D2C84DBEB}"/>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5195810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CF9A-A8E3-4DC2-87A6-BDD23BD969D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E51472-F927-4DED-A25E-C3A24A39E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FC797-2C32-41DD-9EF4-0E0CE3B1F7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DB5BDBB-DD55-48DB-A8CC-3B44569F8B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14DC3-F11D-4774-ABFF-733B6AB00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BEFCE7-B197-45D5-BE4D-861C46864D4E}"/>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8" name="Footer Placeholder 7">
            <a:extLst>
              <a:ext uri="{FF2B5EF4-FFF2-40B4-BE49-F238E27FC236}">
                <a16:creationId xmlns:a16="http://schemas.microsoft.com/office/drawing/2014/main" id="{60E9B46E-481D-413A-AFB9-C78AE43C03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AB5A434-AB2E-4BBA-B44C-705D5B5621AD}"/>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35458367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9F6A-C0E9-47B0-804D-6998654F337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4EC22C0-FE91-4E90-98D6-95E8F4CBB6B6}"/>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4" name="Footer Placeholder 3">
            <a:extLst>
              <a:ext uri="{FF2B5EF4-FFF2-40B4-BE49-F238E27FC236}">
                <a16:creationId xmlns:a16="http://schemas.microsoft.com/office/drawing/2014/main" id="{A41E0BAB-1A7E-4CC4-8EF4-7C790D241C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2CCBB7-8000-40B9-93B1-C92E7C8852B9}"/>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212750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EEEE47-A1BA-4CAC-9305-A243F36992B7}"/>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3" name="Footer Placeholder 2">
            <a:extLst>
              <a:ext uri="{FF2B5EF4-FFF2-40B4-BE49-F238E27FC236}">
                <a16:creationId xmlns:a16="http://schemas.microsoft.com/office/drawing/2014/main" id="{DEB738AE-FD85-4F7C-9AA9-749CBE87D86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5EA3DA5-E353-4E08-B16F-D7F5634FA440}"/>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35980284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0CCD-7ADC-4CA1-B02A-A1A7192567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CC6CA28-B684-43DB-849C-852C88EC60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4B96E9E-415D-45B4-8E02-346777FB7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F4E0C-AA04-4242-B6CC-E3ABBBF917F5}"/>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6" name="Footer Placeholder 5">
            <a:extLst>
              <a:ext uri="{FF2B5EF4-FFF2-40B4-BE49-F238E27FC236}">
                <a16:creationId xmlns:a16="http://schemas.microsoft.com/office/drawing/2014/main" id="{CF77FF67-3A65-4E49-B579-404B3CB081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05B190-6D4D-457B-B2AA-2623EA7B92CB}"/>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116281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lide 3">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8" y="971654"/>
            <a:ext cx="1086740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2046109"/>
            <a:ext cx="12192000" cy="0"/>
          </a:xfrm>
          <a:prstGeom prst="line">
            <a:avLst/>
          </a:prstGeom>
          <a:ln w="133350">
            <a:solidFill>
              <a:srgbClr val="33AEE4"/>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5F33F05F-A22C-CB97-F204-FF8719ECBE22}"/>
              </a:ext>
            </a:extLst>
          </p:cNvPr>
          <p:cNvSpPr>
            <a:spLocks noGrp="1"/>
          </p:cNvSpPr>
          <p:nvPr>
            <p:ph type="body" sz="quarter" idx="10"/>
          </p:nvPr>
        </p:nvSpPr>
        <p:spPr>
          <a:xfrm>
            <a:off x="635000" y="2282825"/>
            <a:ext cx="10868025" cy="4327525"/>
          </a:xfrm>
        </p:spPr>
        <p:txBody>
          <a:bodyPr>
            <a:normAutofit/>
          </a:bodyPr>
          <a:lstStyle>
            <a:lvl1pPr marL="228600" indent="-228600">
              <a:buClr>
                <a:srgbClr val="33AEE4"/>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33AEE4"/>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sp>
        <p:nvSpPr>
          <p:cNvPr id="6" name="TextBox 5">
            <a:extLst>
              <a:ext uri="{FF2B5EF4-FFF2-40B4-BE49-F238E27FC236}">
                <a16:creationId xmlns:a16="http://schemas.microsoft.com/office/drawing/2014/main" id="{A180862A-4F68-2A3A-88C0-F1CF0826A7AC}"/>
              </a:ext>
            </a:extLst>
          </p:cNvPr>
          <p:cNvSpPr txBox="1"/>
          <p:nvPr userDrawn="1"/>
        </p:nvSpPr>
        <p:spPr>
          <a:xfrm>
            <a:off x="105229" y="6610350"/>
            <a:ext cx="2783114" cy="215444"/>
          </a:xfrm>
          <a:prstGeom prst="rect">
            <a:avLst/>
          </a:prstGeom>
          <a:noFill/>
        </p:spPr>
        <p:txBody>
          <a:bodyPr wrap="square">
            <a:spAutoFit/>
          </a:bodyPr>
          <a:lstStyle/>
          <a:p>
            <a:r>
              <a:rPr lang="en-US" sz="800">
                <a:solidFill>
                  <a:srgbClr val="7D7474"/>
                </a:solidFill>
                <a:latin typeface="Barlow Light" panose="00000400000000000000" pitchFamily="2" charset="0"/>
              </a:rPr>
              <a:t>© Copyright Arcadia Consulting, all rights reserved.</a:t>
            </a:r>
          </a:p>
        </p:txBody>
      </p:sp>
    </p:spTree>
    <p:extLst>
      <p:ext uri="{BB962C8B-B14F-4D97-AF65-F5344CB8AC3E}">
        <p14:creationId xmlns:p14="http://schemas.microsoft.com/office/powerpoint/2010/main" val="18637766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A848-53EA-408E-8D07-E57EEB4EE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527F9B1-81A0-4CF4-98EA-61AEE16F79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14D833F-F080-4BF6-91E6-9D8C1C2D4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374DE9-1FFD-4C81-9BD7-43A9D7A8B4D4}"/>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6" name="Footer Placeholder 5">
            <a:extLst>
              <a:ext uri="{FF2B5EF4-FFF2-40B4-BE49-F238E27FC236}">
                <a16:creationId xmlns:a16="http://schemas.microsoft.com/office/drawing/2014/main" id="{7FD492F2-562C-4805-9AE8-7B68BCC49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3BEF0F-6496-4C85-A6D8-4F2068F01D86}"/>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232275820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54ED-9392-43A0-8683-0124EDDF548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9661FAE-413D-4FE6-98CA-1BEA7DCE4A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7EF703-51E7-4BBB-B056-A603A375CD48}"/>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39FE57F8-65BE-4F08-89C6-0CAB375F3D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5FDB2D-5F6B-4F12-AF04-F5F878470ECD}"/>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34822217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B516E3-4CD7-4CD5-BA10-451B2E76A2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0BED7D9-E577-4842-B14A-6D09D8950B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19DDEE-81F5-4912-BC35-F250C4A06BBC}"/>
              </a:ext>
            </a:extLst>
          </p:cNvPr>
          <p:cNvSpPr>
            <a:spLocks noGrp="1"/>
          </p:cNvSpPr>
          <p:nvPr>
            <p:ph type="dt" sz="half" idx="10"/>
          </p:nvPr>
        </p:nvSpPr>
        <p:spPr/>
        <p:txBody>
          <a:body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0AA8330A-FE6A-408B-A472-4282B85B03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52E892-6393-461F-9FA8-C8C4E4C6F394}"/>
              </a:ext>
            </a:extLst>
          </p:cNvPr>
          <p:cNvSpPr>
            <a:spLocks noGrp="1"/>
          </p:cNvSpPr>
          <p:nvPr>
            <p:ph type="sldNum" sz="quarter" idx="12"/>
          </p:nvPr>
        </p:nvSpPr>
        <p:spPr/>
        <p:txBody>
          <a:bodyPr/>
          <a:lstStyle/>
          <a:p>
            <a:fld id="{0D1DE21F-9789-4FEB-899E-D763CF23C337}" type="slidenum">
              <a:rPr lang="en-GB" smtClean="0"/>
              <a:t>‹#›</a:t>
            </a:fld>
            <a:endParaRPr lang="en-GB"/>
          </a:p>
        </p:txBody>
      </p:sp>
    </p:spTree>
    <p:extLst>
      <p:ext uri="{BB962C8B-B14F-4D97-AF65-F5344CB8AC3E}">
        <p14:creationId xmlns:p14="http://schemas.microsoft.com/office/powerpoint/2010/main" val="41732669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Text Only">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Title 1"/>
          <p:cNvSpPr>
            <a:spLocks noGrp="1"/>
          </p:cNvSpPr>
          <p:nvPr>
            <p:ph type="ctrTitle"/>
          </p:nvPr>
        </p:nvSpPr>
        <p:spPr>
          <a:xfrm>
            <a:off x="252687" y="908720"/>
            <a:ext cx="9388322" cy="792088"/>
          </a:xfrm>
          <a:prstGeom prst="rect">
            <a:avLst/>
          </a:prstGeom>
        </p:spPr>
        <p:txBody>
          <a:bodyPr/>
          <a:lstStyle>
            <a:lvl1pPr algn="l">
              <a:defRPr sz="3200">
                <a:solidFill>
                  <a:srgbClr val="EE2B7B"/>
                </a:solidFill>
                <a:latin typeface="Arial Black" pitchFamily="34" charset="0"/>
              </a:defRPr>
            </a:lvl1pPr>
          </a:lstStyle>
          <a:p>
            <a:r>
              <a:rPr lang="en-US"/>
              <a:t>Click to edit Master title style</a:t>
            </a:r>
            <a:endParaRPr lang="en-AU" dirty="0"/>
          </a:p>
        </p:txBody>
      </p:sp>
      <p:sp>
        <p:nvSpPr>
          <p:cNvPr id="7" name="Rectangle 6"/>
          <p:cNvSpPr/>
          <p:nvPr userDrawn="1"/>
        </p:nvSpPr>
        <p:spPr>
          <a:xfrm>
            <a:off x="0" y="691494"/>
            <a:ext cx="12192000" cy="457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sz="1800" dirty="0"/>
          </a:p>
        </p:txBody>
      </p:sp>
      <p:pic>
        <p:nvPicPr>
          <p:cNvPr id="8" name="Picture 7" descr="RogenSi Logo colour.png"/>
          <p:cNvPicPr>
            <a:picLocks noChangeAspect="1"/>
          </p:cNvPicPr>
          <p:nvPr userDrawn="1"/>
        </p:nvPicPr>
        <p:blipFill>
          <a:blip r:embed="rId2" cstate="print"/>
          <a:stretch>
            <a:fillRect/>
          </a:stretch>
        </p:blipFill>
        <p:spPr>
          <a:xfrm>
            <a:off x="335518" y="232323"/>
            <a:ext cx="1417846" cy="335216"/>
          </a:xfrm>
          <a:prstGeom prst="rect">
            <a:avLst/>
          </a:prstGeom>
        </p:spPr>
      </p:pic>
      <p:sp>
        <p:nvSpPr>
          <p:cNvPr id="9" name="Rectangle 8"/>
          <p:cNvSpPr/>
          <p:nvPr userDrawn="1"/>
        </p:nvSpPr>
        <p:spPr>
          <a:xfrm>
            <a:off x="0" y="6541478"/>
            <a:ext cx="12192000" cy="316523"/>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AU" sz="1800" dirty="0"/>
          </a:p>
        </p:txBody>
      </p:sp>
      <p:sp>
        <p:nvSpPr>
          <p:cNvPr id="10" name="Rectangle 5"/>
          <p:cNvSpPr>
            <a:spLocks noChangeArrowheads="1"/>
          </p:cNvSpPr>
          <p:nvPr userDrawn="1"/>
        </p:nvSpPr>
        <p:spPr bwMode="auto">
          <a:xfrm>
            <a:off x="11569955" y="6560752"/>
            <a:ext cx="666751" cy="276225"/>
          </a:xfrm>
          <a:prstGeom prst="rect">
            <a:avLst/>
          </a:prstGeom>
          <a:noFill/>
          <a:ln w="9525">
            <a:noFill/>
            <a:miter lim="800000"/>
            <a:headEnd/>
            <a:tailEnd/>
          </a:ln>
        </p:spPr>
        <p:txBody>
          <a:bodyPr/>
          <a:lstStyle/>
          <a:p>
            <a:pPr algn="ctr" eaLnBrk="0" hangingPunct="0">
              <a:defRPr/>
            </a:pPr>
            <a:r>
              <a:rPr lang="en-AU" sz="1000" b="0" dirty="0">
                <a:solidFill>
                  <a:schemeClr val="tx1">
                    <a:lumMod val="65000"/>
                    <a:lumOff val="35000"/>
                  </a:schemeClr>
                </a:solidFill>
                <a:latin typeface="Arial" pitchFamily="34" charset="0"/>
                <a:ea typeface="MS PGothic" pitchFamily="34" charset="-128"/>
                <a:cs typeface="Arial" pitchFamily="34" charset="0"/>
              </a:rPr>
              <a:t>/ </a:t>
            </a:r>
            <a:fld id="{5186ABDA-9AE4-458E-8C81-ACE81D312118}" type="slidenum">
              <a:rPr lang="en-AU" sz="1000" b="0">
                <a:solidFill>
                  <a:schemeClr val="tx1">
                    <a:lumMod val="65000"/>
                    <a:lumOff val="35000"/>
                  </a:schemeClr>
                </a:solidFill>
                <a:latin typeface="Arial" pitchFamily="34" charset="0"/>
                <a:ea typeface="MS PGothic" pitchFamily="34" charset="-128"/>
                <a:cs typeface="Arial" pitchFamily="34" charset="0"/>
              </a:rPr>
              <a:pPr algn="ctr" eaLnBrk="0" hangingPunct="0">
                <a:defRPr/>
              </a:pPr>
              <a:t>‹#›</a:t>
            </a:fld>
            <a:r>
              <a:rPr lang="en-AU" sz="1000" b="0" dirty="0">
                <a:solidFill>
                  <a:schemeClr val="tx1">
                    <a:lumMod val="65000"/>
                    <a:lumOff val="35000"/>
                  </a:schemeClr>
                </a:solidFill>
                <a:latin typeface="Arial" pitchFamily="34" charset="0"/>
                <a:ea typeface="MS PGothic" pitchFamily="34" charset="-128"/>
                <a:cs typeface="Arial" pitchFamily="34" charset="0"/>
              </a:rPr>
              <a:t>.</a:t>
            </a:r>
          </a:p>
        </p:txBody>
      </p:sp>
      <p:sp>
        <p:nvSpPr>
          <p:cNvPr id="11" name="TextBox 10"/>
          <p:cNvSpPr txBox="1"/>
          <p:nvPr userDrawn="1"/>
        </p:nvSpPr>
        <p:spPr>
          <a:xfrm>
            <a:off x="0" y="6597353"/>
            <a:ext cx="1915584" cy="200025"/>
          </a:xfrm>
          <a:prstGeom prst="rect">
            <a:avLst/>
          </a:prstGeom>
          <a:noFill/>
        </p:spPr>
        <p:txBody>
          <a:bodyPr>
            <a:spAutoFit/>
          </a:bodyPr>
          <a:lstStyle/>
          <a:p>
            <a:pPr>
              <a:defRPr/>
            </a:pPr>
            <a:r>
              <a:rPr lang="en-AU" sz="700" dirty="0">
                <a:solidFill>
                  <a:srgbClr val="807F83"/>
                </a:solidFill>
                <a:latin typeface="Arial" pitchFamily="34" charset="0"/>
                <a:cs typeface="Arial" pitchFamily="34" charset="0"/>
              </a:rPr>
              <a:t>© rogenSi IP limited</a:t>
            </a:r>
          </a:p>
        </p:txBody>
      </p:sp>
      <p:sp>
        <p:nvSpPr>
          <p:cNvPr id="12" name="Text Placeholder 9"/>
          <p:cNvSpPr>
            <a:spLocks noGrp="1"/>
          </p:cNvSpPr>
          <p:nvPr>
            <p:ph type="body" sz="quarter" idx="10"/>
          </p:nvPr>
        </p:nvSpPr>
        <p:spPr>
          <a:xfrm>
            <a:off x="246735" y="1772816"/>
            <a:ext cx="11698530" cy="4608512"/>
          </a:xfrm>
          <a:prstGeom prst="rect">
            <a:avLst/>
          </a:prstGeom>
        </p:spPr>
        <p:txBody>
          <a:bodyPr/>
          <a:lstStyle>
            <a:lvl1pPr>
              <a:defRPr sz="1400">
                <a:solidFill>
                  <a:srgbClr val="333333"/>
                </a:solidFill>
                <a:latin typeface="Arial" pitchFamily="34" charset="0"/>
                <a:cs typeface="Arial" pitchFamily="34" charset="0"/>
              </a:defRPr>
            </a:lvl1pPr>
            <a:lvl2pPr>
              <a:defRPr sz="1400">
                <a:solidFill>
                  <a:srgbClr val="333333"/>
                </a:solidFill>
                <a:latin typeface="Arial" pitchFamily="34" charset="0"/>
                <a:cs typeface="Arial" pitchFamily="34" charset="0"/>
              </a:defRPr>
            </a:lvl2pPr>
            <a:lvl3pPr>
              <a:defRPr sz="1400">
                <a:solidFill>
                  <a:srgbClr val="333333"/>
                </a:solidFill>
                <a:latin typeface="Arial" pitchFamily="34" charset="0"/>
                <a:cs typeface="Arial" pitchFamily="34" charset="0"/>
              </a:defRPr>
            </a:lvl3pPr>
            <a:lvl4pPr>
              <a:defRPr sz="1400">
                <a:solidFill>
                  <a:srgbClr val="333333"/>
                </a:solidFill>
                <a:latin typeface="Arial" pitchFamily="34" charset="0"/>
                <a:cs typeface="Arial" pitchFamily="34" charset="0"/>
              </a:defRPr>
            </a:lvl4pPr>
            <a:lvl5pPr>
              <a:defRPr sz="1400">
                <a:solidFill>
                  <a:srgbClr val="333333"/>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878471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ext Slide 3">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F8F7B05B-45AB-4E68-A930-490E81AAB520}"/>
              </a:ext>
            </a:extLst>
          </p:cNvPr>
          <p:cNvSpPr>
            <a:spLocks noGrp="1"/>
          </p:cNvSpPr>
          <p:nvPr>
            <p:ph type="ctrTitle" hasCustomPrompt="1"/>
          </p:nvPr>
        </p:nvSpPr>
        <p:spPr>
          <a:xfrm>
            <a:off x="635618" y="301094"/>
            <a:ext cx="10867407" cy="936751"/>
          </a:xfrm>
        </p:spPr>
        <p:txBody>
          <a:bodyPr vert="horz" lIns="91440" tIns="45720" rIns="91440" bIns="45720" rtlCol="0" anchor="b">
            <a:noAutofit/>
          </a:bodyPr>
          <a:lstStyle>
            <a:lvl1pPr>
              <a:defRPr lang="en-US" sz="5500" b="0" dirty="0">
                <a:solidFill>
                  <a:srgbClr val="2B324D"/>
                </a:solidFill>
                <a:latin typeface="Barlow ExtraBold" pitchFamily="2" charset="77"/>
              </a:defRPr>
            </a:lvl1pPr>
          </a:lstStyle>
          <a:p>
            <a:pPr marL="0" lvl="0">
              <a:lnSpc>
                <a:spcPct val="70000"/>
              </a:lnSpc>
            </a:pPr>
            <a:r>
              <a:rPr lang="en-US"/>
              <a:t>Text &amp; Icon Slide</a:t>
            </a:r>
          </a:p>
        </p:txBody>
      </p:sp>
      <p:cxnSp>
        <p:nvCxnSpPr>
          <p:cNvPr id="11" name="Straight Connector 10">
            <a:extLst>
              <a:ext uri="{FF2B5EF4-FFF2-40B4-BE49-F238E27FC236}">
                <a16:creationId xmlns:a16="http://schemas.microsoft.com/office/drawing/2014/main" id="{9D2BB648-75D3-462A-BE3F-C29DB7207AAA}"/>
              </a:ext>
            </a:extLst>
          </p:cNvPr>
          <p:cNvCxnSpPr>
            <a:cxnSpLocks/>
          </p:cNvCxnSpPr>
          <p:nvPr userDrawn="1"/>
        </p:nvCxnSpPr>
        <p:spPr>
          <a:xfrm>
            <a:off x="0" y="1375549"/>
            <a:ext cx="12192000" cy="0"/>
          </a:xfrm>
          <a:prstGeom prst="line">
            <a:avLst/>
          </a:prstGeom>
          <a:ln w="133350">
            <a:solidFill>
              <a:srgbClr val="33AEE4"/>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5F33F05F-A22C-CB97-F204-FF8719ECBE22}"/>
              </a:ext>
            </a:extLst>
          </p:cNvPr>
          <p:cNvSpPr>
            <a:spLocks noGrp="1"/>
          </p:cNvSpPr>
          <p:nvPr>
            <p:ph type="body" sz="quarter" idx="10"/>
          </p:nvPr>
        </p:nvSpPr>
        <p:spPr>
          <a:xfrm>
            <a:off x="635000" y="2282825"/>
            <a:ext cx="10868025" cy="4327525"/>
          </a:xfrm>
        </p:spPr>
        <p:txBody>
          <a:bodyPr>
            <a:normAutofit/>
          </a:bodyPr>
          <a:lstStyle>
            <a:lvl1pPr marL="228600" indent="-228600">
              <a:buClr>
                <a:srgbClr val="33AEE4"/>
              </a:buClr>
              <a:buFont typeface="Wingdings" panose="05000000000000000000" pitchFamily="2" charset="2"/>
              <a:buChar char="§"/>
              <a:defRPr sz="2000">
                <a:solidFill>
                  <a:srgbClr val="2B324D"/>
                </a:solidFill>
                <a:latin typeface="Barlow Light" panose="00000400000000000000" pitchFamily="2" charset="0"/>
              </a:defRPr>
            </a:lvl1pPr>
            <a:lvl2pPr marL="685800" indent="-228600">
              <a:buClr>
                <a:srgbClr val="33AEE4"/>
              </a:buClr>
              <a:buFont typeface="Wingdings" panose="05000000000000000000" pitchFamily="2" charset="2"/>
              <a:buChar char="§"/>
              <a:defRPr sz="1800">
                <a:solidFill>
                  <a:srgbClr val="2B324D"/>
                </a:solidFill>
                <a:latin typeface="Barlow Light" panose="00000400000000000000" pitchFamily="2" charset="0"/>
              </a:defRPr>
            </a:lvl2pPr>
            <a:lvl3pPr>
              <a:defRPr>
                <a:solidFill>
                  <a:srgbClr val="2B324D"/>
                </a:solidFill>
                <a:latin typeface="Barlow" panose="00000500000000000000" pitchFamily="2" charset="0"/>
              </a:defRPr>
            </a:lvl3pPr>
            <a:lvl4pPr>
              <a:defRPr>
                <a:solidFill>
                  <a:srgbClr val="2B324D"/>
                </a:solidFill>
                <a:latin typeface="Barlow" panose="00000500000000000000" pitchFamily="2" charset="0"/>
              </a:defRPr>
            </a:lvl4pPr>
            <a:lvl5pPr>
              <a:defRPr>
                <a:solidFill>
                  <a:srgbClr val="2B324D"/>
                </a:solidFill>
                <a:latin typeface="Barlow" panose="00000500000000000000" pitchFamily="2" charset="0"/>
              </a:defRPr>
            </a:lvl5pPr>
          </a:lstStyle>
          <a:p>
            <a:pPr lvl="0"/>
            <a:r>
              <a:rPr lang="en-US"/>
              <a:t>Click to edit Master text styles</a:t>
            </a:r>
          </a:p>
          <a:p>
            <a:pPr lvl="1"/>
            <a:r>
              <a:rPr lang="en-US"/>
              <a:t>Second level</a:t>
            </a:r>
          </a:p>
        </p:txBody>
      </p:sp>
      <p:pic>
        <p:nvPicPr>
          <p:cNvPr id="3" name="Picture 2" descr="A blue logo in a circle&#10;&#10;AI-generated content may be incorrect.">
            <a:extLst>
              <a:ext uri="{FF2B5EF4-FFF2-40B4-BE49-F238E27FC236}">
                <a16:creationId xmlns:a16="http://schemas.microsoft.com/office/drawing/2014/main" id="{D77E002B-F7B1-756D-C358-72014657AF3E}"/>
              </a:ext>
            </a:extLst>
          </p:cNvPr>
          <p:cNvPicPr>
            <a:picLocks noChangeAspect="1"/>
          </p:cNvPicPr>
          <p:nvPr userDrawn="1"/>
        </p:nvPicPr>
        <p:blipFill>
          <a:blip r:embed="rId2"/>
          <a:stretch>
            <a:fillRect/>
          </a:stretch>
        </p:blipFill>
        <p:spPr>
          <a:xfrm>
            <a:off x="11152752" y="0"/>
            <a:ext cx="1039248" cy="1039248"/>
          </a:xfrm>
          <a:prstGeom prst="rect">
            <a:avLst/>
          </a:prstGeom>
        </p:spPr>
      </p:pic>
    </p:spTree>
    <p:extLst>
      <p:ext uri="{BB962C8B-B14F-4D97-AF65-F5344CB8AC3E}">
        <p14:creationId xmlns:p14="http://schemas.microsoft.com/office/powerpoint/2010/main" val="2023493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3.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BD7BF-EE04-694F-9768-A7BCC4869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CD23B-2463-6F46-B850-009C680DC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1DFE60F8-2BF8-B243-AA9E-34DE158764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02F84-A7C5-2442-A52F-0F2F85D07805}" type="slidenum">
              <a:rPr lang="en-US" smtClean="0"/>
              <a:t>‹#›</a:t>
            </a:fld>
            <a:endParaRPr lang="en-US"/>
          </a:p>
        </p:txBody>
      </p:sp>
      <p:sp>
        <p:nvSpPr>
          <p:cNvPr id="7" name="Footer Placeholder 4">
            <a:extLst>
              <a:ext uri="{FF2B5EF4-FFF2-40B4-BE49-F238E27FC236}">
                <a16:creationId xmlns:a16="http://schemas.microsoft.com/office/drawing/2014/main" id="{0BA6B5D2-2065-FF93-4A0D-B24B7221A4B0}"/>
              </a:ext>
            </a:extLst>
          </p:cNvPr>
          <p:cNvSpPr>
            <a:spLocks noGrp="1"/>
          </p:cNvSpPr>
          <p:nvPr>
            <p:ph type="ftr" sz="quarter" idx="3"/>
          </p:nvPr>
        </p:nvSpPr>
        <p:spPr>
          <a:xfrm>
            <a:off x="0" y="6492875"/>
            <a:ext cx="4114800" cy="365125"/>
          </a:xfrm>
          <a:prstGeom prst="rect">
            <a:avLst/>
          </a:prstGeom>
        </p:spPr>
        <p:txBody>
          <a:bodyPr vert="horz" lIns="91440" tIns="45720" rIns="91440" bIns="45720" rtlCol="0" anchor="ctr"/>
          <a:lstStyle>
            <a:lvl1pPr algn="l">
              <a:defRPr sz="800">
                <a:solidFill>
                  <a:srgbClr val="7D7474"/>
                </a:solidFill>
                <a:latin typeface="Barlow Light" panose="00000400000000000000" pitchFamily="2" charset="0"/>
              </a:defRPr>
            </a:lvl1pPr>
          </a:lstStyle>
          <a:p>
            <a:r>
              <a:rPr lang="en-US"/>
              <a:t>© Copyright Arcadia Consulting, all rights reserved.</a:t>
            </a:r>
          </a:p>
        </p:txBody>
      </p:sp>
    </p:spTree>
    <p:extLst>
      <p:ext uri="{BB962C8B-B14F-4D97-AF65-F5344CB8AC3E}">
        <p14:creationId xmlns:p14="http://schemas.microsoft.com/office/powerpoint/2010/main" val="4245650310"/>
      </p:ext>
    </p:extLst>
  </p:cSld>
  <p:clrMap bg1="lt1" tx1="dk1" bg2="lt2" tx2="dk2" accent1="accent1" accent2="accent2" accent3="accent3" accent4="accent4" accent5="accent5" accent6="accent6" hlink="hlink" folHlink="folHlink"/>
  <p:sldLayoutIdLst>
    <p:sldLayoutId id="2147483674" r:id="rId1"/>
    <p:sldLayoutId id="2147483746" r:id="rId2"/>
    <p:sldLayoutId id="2147483747" r:id="rId3"/>
    <p:sldLayoutId id="2147483657" r:id="rId4"/>
    <p:sldLayoutId id="2147483737" r:id="rId5"/>
    <p:sldLayoutId id="2147483758" r:id="rId6"/>
    <p:sldLayoutId id="2147483667" r:id="rId7"/>
    <p:sldLayoutId id="2147483683" r:id="rId8"/>
    <p:sldLayoutId id="2147483757" r:id="rId9"/>
    <p:sldLayoutId id="2147483684" r:id="rId10"/>
    <p:sldLayoutId id="2147483738" r:id="rId11"/>
    <p:sldLayoutId id="2147483730" r:id="rId12"/>
    <p:sldLayoutId id="2147483727" r:id="rId13"/>
    <p:sldLayoutId id="2147483728" r:id="rId14"/>
    <p:sldLayoutId id="2147483729" r:id="rId15"/>
    <p:sldLayoutId id="2147483710" r:id="rId16"/>
    <p:sldLayoutId id="2147483709" r:id="rId17"/>
    <p:sldLayoutId id="2147483708" r:id="rId18"/>
    <p:sldLayoutId id="2147483715" r:id="rId19"/>
    <p:sldLayoutId id="2147483711" r:id="rId20"/>
    <p:sldLayoutId id="2147483748" r:id="rId21"/>
    <p:sldLayoutId id="2147483732" r:id="rId22"/>
    <p:sldLayoutId id="2147483733" r:id="rId23"/>
    <p:sldLayoutId id="2147483712" r:id="rId24"/>
    <p:sldLayoutId id="2147483669" r:id="rId25"/>
    <p:sldLayoutId id="2147483713" r:id="rId26"/>
    <p:sldLayoutId id="2147483717" r:id="rId27"/>
    <p:sldLayoutId id="2147483718" r:id="rId28"/>
    <p:sldLayoutId id="2147483725" r:id="rId29"/>
    <p:sldLayoutId id="2147483719" r:id="rId30"/>
    <p:sldLayoutId id="2147483734" r:id="rId31"/>
    <p:sldLayoutId id="2147483722" r:id="rId32"/>
    <p:sldLayoutId id="2147483716" r:id="rId33"/>
    <p:sldLayoutId id="2147483676" r:id="rId34"/>
    <p:sldLayoutId id="2147483740" r:id="rId35"/>
    <p:sldLayoutId id="2147483741" r:id="rId36"/>
    <p:sldLayoutId id="2147483742" r:id="rId37"/>
    <p:sldLayoutId id="2147483675" r:id="rId38"/>
    <p:sldLayoutId id="2147483743" r:id="rId39"/>
    <p:sldLayoutId id="2147483677" r:id="rId40"/>
    <p:sldLayoutId id="2147483654" r:id="rId41"/>
    <p:sldLayoutId id="2147483744" r:id="rId42"/>
    <p:sldLayoutId id="2147483745" r:id="rId43"/>
    <p:sldLayoutId id="2147483700" r:id="rId44"/>
    <p:sldLayoutId id="2147483735" r:id="rId45"/>
    <p:sldLayoutId id="2147483749" r:id="rId46"/>
    <p:sldLayoutId id="2147483736" r:id="rId47"/>
    <p:sldLayoutId id="2147483750" r:id="rId48"/>
    <p:sldLayoutId id="2147483751" r:id="rId49"/>
    <p:sldLayoutId id="2147483756" r:id="rId50"/>
  </p:sldLayoutIdLst>
  <p:txStyles>
    <p:titleStyle>
      <a:lvl1pPr algn="l" defTabSz="914400" rtl="0" eaLnBrk="1" latinLnBrk="0" hangingPunct="1">
        <a:lnSpc>
          <a:spcPct val="90000"/>
        </a:lnSpc>
        <a:spcBef>
          <a:spcPct val="0"/>
        </a:spcBef>
        <a:buNone/>
        <a:defRPr sz="4400" kern="1200">
          <a:solidFill>
            <a:srgbClr val="2B324D"/>
          </a:solidFill>
          <a:latin typeface="Barlow ExtraBold" panose="000009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2B324D"/>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2B324D"/>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B324D"/>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B324D"/>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B324D"/>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DFCA05-FAC5-FAD2-7218-3A25DD648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CD6B8F4-897E-BD4F-D94A-E50880B1A3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582056-1828-7C89-07FE-26FB9B95A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5FE5F1-5C81-4C43-8DB8-60B54E6AD2C1}" type="datetimeFigureOut">
              <a:rPr lang="en-GB" smtClean="0"/>
              <a:t>15/03/2025</a:t>
            </a:fld>
            <a:endParaRPr lang="en-GB"/>
          </a:p>
        </p:txBody>
      </p:sp>
      <p:sp>
        <p:nvSpPr>
          <p:cNvPr id="5" name="Footer Placeholder 4">
            <a:extLst>
              <a:ext uri="{FF2B5EF4-FFF2-40B4-BE49-F238E27FC236}">
                <a16:creationId xmlns:a16="http://schemas.microsoft.com/office/drawing/2014/main" id="{3520103D-00D6-1130-97A9-19802B10B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83CECCE-F35D-0159-33A1-E520F592F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3721E-3F3D-42DD-ACD3-8E5240750094}" type="slidenum">
              <a:rPr lang="en-GB" smtClean="0"/>
              <a:t>‹#›</a:t>
            </a:fld>
            <a:endParaRPr lang="en-GB"/>
          </a:p>
        </p:txBody>
      </p:sp>
    </p:spTree>
    <p:extLst>
      <p:ext uri="{BB962C8B-B14F-4D97-AF65-F5344CB8AC3E}">
        <p14:creationId xmlns:p14="http://schemas.microsoft.com/office/powerpoint/2010/main" val="204734436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BD7BF-EE04-694F-9768-A7BCC48690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CD23B-2463-6F46-B850-009C680DCE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p:txBody>
      </p:sp>
      <p:sp>
        <p:nvSpPr>
          <p:cNvPr id="6" name="Slide Number Placeholder 5">
            <a:extLst>
              <a:ext uri="{FF2B5EF4-FFF2-40B4-BE49-F238E27FC236}">
                <a16:creationId xmlns:a16="http://schemas.microsoft.com/office/drawing/2014/main" id="{1DFE60F8-2BF8-B243-AA9E-34DE158764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02F84-A7C5-2442-A52F-0F2F85D07805}" type="slidenum">
              <a:rPr lang="en-US" smtClean="0"/>
              <a:t>‹#›</a:t>
            </a:fld>
            <a:endParaRPr lang="en-US"/>
          </a:p>
        </p:txBody>
      </p:sp>
      <p:sp>
        <p:nvSpPr>
          <p:cNvPr id="7" name="Footer Placeholder 4">
            <a:extLst>
              <a:ext uri="{FF2B5EF4-FFF2-40B4-BE49-F238E27FC236}">
                <a16:creationId xmlns:a16="http://schemas.microsoft.com/office/drawing/2014/main" id="{0BA6B5D2-2065-FF93-4A0D-B24B7221A4B0}"/>
              </a:ext>
            </a:extLst>
          </p:cNvPr>
          <p:cNvSpPr>
            <a:spLocks noGrp="1"/>
          </p:cNvSpPr>
          <p:nvPr>
            <p:ph type="ftr" sz="quarter" idx="3"/>
          </p:nvPr>
        </p:nvSpPr>
        <p:spPr>
          <a:xfrm>
            <a:off x="0" y="6492875"/>
            <a:ext cx="4114800" cy="365125"/>
          </a:xfrm>
          <a:prstGeom prst="rect">
            <a:avLst/>
          </a:prstGeom>
        </p:spPr>
        <p:txBody>
          <a:bodyPr vert="horz" lIns="91440" tIns="45720" rIns="91440" bIns="45720" rtlCol="0" anchor="ctr"/>
          <a:lstStyle>
            <a:lvl1pPr algn="l">
              <a:defRPr sz="800">
                <a:solidFill>
                  <a:srgbClr val="7D7474"/>
                </a:solidFill>
                <a:latin typeface="Barlow Light" panose="00000400000000000000" pitchFamily="2" charset="0"/>
              </a:defRPr>
            </a:lvl1pPr>
          </a:lstStyle>
          <a:p>
            <a:r>
              <a:rPr lang="en-US"/>
              <a:t>© Copyright Arcadia Consulting, all rights reserved.</a:t>
            </a:r>
          </a:p>
        </p:txBody>
      </p:sp>
    </p:spTree>
    <p:extLst>
      <p:ext uri="{BB962C8B-B14F-4D97-AF65-F5344CB8AC3E}">
        <p14:creationId xmlns:p14="http://schemas.microsoft.com/office/powerpoint/2010/main" val="308383883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txStyles>
    <p:titleStyle>
      <a:lvl1pPr algn="l" defTabSz="914400" rtl="0" eaLnBrk="1" latinLnBrk="0" hangingPunct="1">
        <a:lnSpc>
          <a:spcPct val="90000"/>
        </a:lnSpc>
        <a:spcBef>
          <a:spcPct val="0"/>
        </a:spcBef>
        <a:buNone/>
        <a:defRPr sz="4400" kern="1200">
          <a:solidFill>
            <a:srgbClr val="2B324D"/>
          </a:solidFill>
          <a:latin typeface="Barlow ExtraBold" panose="000009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B324D"/>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B324D"/>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B324D"/>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B324D"/>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B324D"/>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114734-7C83-45A6-B6BE-444B41908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B9A6F4F-1672-4554-B1D9-27E893A0E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C27B20-D1E5-41C5-9087-7E9DA830B5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69639-10C3-4C23-A5B7-BE70D88D3614}" type="datetimeFigureOut">
              <a:rPr lang="en-GB" smtClean="0"/>
              <a:t>15/03/2025</a:t>
            </a:fld>
            <a:endParaRPr lang="en-GB"/>
          </a:p>
        </p:txBody>
      </p:sp>
      <p:sp>
        <p:nvSpPr>
          <p:cNvPr id="5" name="Footer Placeholder 4">
            <a:extLst>
              <a:ext uri="{FF2B5EF4-FFF2-40B4-BE49-F238E27FC236}">
                <a16:creationId xmlns:a16="http://schemas.microsoft.com/office/drawing/2014/main" id="{3DC85485-FEAC-48E5-B38F-C6F76FE2F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9959A27-5301-441E-9A4D-5A43C228CD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DE21F-9789-4FEB-899E-D763CF23C337}" type="slidenum">
              <a:rPr lang="en-GB" smtClean="0"/>
              <a:t>‹#›</a:t>
            </a:fld>
            <a:endParaRPr lang="en-GB"/>
          </a:p>
        </p:txBody>
      </p:sp>
    </p:spTree>
    <p:extLst>
      <p:ext uri="{BB962C8B-B14F-4D97-AF65-F5344CB8AC3E}">
        <p14:creationId xmlns:p14="http://schemas.microsoft.com/office/powerpoint/2010/main" val="399183466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3.xml"/><Relationship Id="rId1" Type="http://schemas.openxmlformats.org/officeDocument/2006/relationships/tags" Target="../tags/tag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5.xml"/><Relationship Id="rId7" Type="http://schemas.openxmlformats.org/officeDocument/2006/relationships/slideLayout" Target="../slideLayouts/slideLayout6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21.xml"/><Relationship Id="rId7" Type="http://schemas.openxmlformats.org/officeDocument/2006/relationships/slideLayout" Target="../slideLayouts/slideLayout6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openxmlformats.org/officeDocument/2006/relationships/tags" Target="../tags/tag27.xml"/><Relationship Id="rId7" Type="http://schemas.openxmlformats.org/officeDocument/2006/relationships/slideLayout" Target="../slideLayouts/slideLayout63.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33.xml"/><Relationship Id="rId7" Type="http://schemas.openxmlformats.org/officeDocument/2006/relationships/slideLayout" Target="../slideLayouts/slideLayout6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39.xml"/><Relationship Id="rId7" Type="http://schemas.openxmlformats.org/officeDocument/2006/relationships/slideLayout" Target="../slideLayouts/slideLayout6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8.xml"/><Relationship Id="rId1" Type="http://schemas.openxmlformats.org/officeDocument/2006/relationships/tags" Target="../tags/tag43.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7.xml"/><Relationship Id="rId1" Type="http://schemas.openxmlformats.org/officeDocument/2006/relationships/tags" Target="../tags/tag4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47.xml"/><Relationship Id="rId7" Type="http://schemas.openxmlformats.org/officeDocument/2006/relationships/slideLayout" Target="../slideLayouts/slideLayout63.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53.xml"/><Relationship Id="rId7" Type="http://schemas.openxmlformats.org/officeDocument/2006/relationships/slideLayout" Target="../slideLayouts/slideLayout6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4.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3.xml"/><Relationship Id="rId1" Type="http://schemas.openxmlformats.org/officeDocument/2006/relationships/tags" Target="../tags/tag5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3.xml"/><Relationship Id="rId1" Type="http://schemas.openxmlformats.org/officeDocument/2006/relationships/tags" Target="../tags/tag5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8.xml"/><Relationship Id="rId1" Type="http://schemas.openxmlformats.org/officeDocument/2006/relationships/tags" Target="../tags/tag59.xml"/><Relationship Id="rId6" Type="http://schemas.openxmlformats.org/officeDocument/2006/relationships/image" Target="../media/image2.png"/><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3.xml"/><Relationship Id="rId1" Type="http://schemas.openxmlformats.org/officeDocument/2006/relationships/tags" Target="../tags/tag6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3.xml"/><Relationship Id="rId1" Type="http://schemas.openxmlformats.org/officeDocument/2006/relationships/tags" Target="../tags/tag6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3.xml"/><Relationship Id="rId1" Type="http://schemas.openxmlformats.org/officeDocument/2006/relationships/tags" Target="../tags/tag6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7.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67.xml"/><Relationship Id="rId1" Type="http://schemas.openxmlformats.org/officeDocument/2006/relationships/tags" Target="../tags/tag6.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7.xml"/><Relationship Id="rId1" Type="http://schemas.openxmlformats.org/officeDocument/2006/relationships/tags" Target="../tags/tag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3.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3.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3.xml"/><Relationship Id="rId1" Type="http://schemas.openxmlformats.org/officeDocument/2006/relationships/tags" Target="../tags/tag1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3.xml"/><Relationship Id="rId1" Type="http://schemas.openxmlformats.org/officeDocument/2006/relationships/tags" Target="../tags/tag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9C06414-226D-CFE8-AFFA-1F0E94F3EB67}"/>
            </a:ext>
          </a:extLst>
        </p:cNvPr>
        <p:cNvGrpSpPr/>
        <p:nvPr/>
      </p:nvGrpSpPr>
      <p:grpSpPr>
        <a:xfrm>
          <a:off x="0" y="0"/>
          <a:ext cx="0" cy="0"/>
          <a:chOff x="0" y="0"/>
          <a:chExt cx="0" cy="0"/>
        </a:xfrm>
      </p:grpSpPr>
      <p:sp>
        <p:nvSpPr>
          <p:cNvPr id="4" name="TextBox 62">
            <a:extLst>
              <a:ext uri="{FF2B5EF4-FFF2-40B4-BE49-F238E27FC236}">
                <a16:creationId xmlns:a16="http://schemas.microsoft.com/office/drawing/2014/main" id="{B4C527AF-812B-4353-21F0-5C0830DEA1C0}"/>
              </a:ext>
            </a:extLst>
          </p:cNvPr>
          <p:cNvSpPr txBox="1"/>
          <p:nvPr/>
        </p:nvSpPr>
        <p:spPr>
          <a:xfrm>
            <a:off x="364659" y="307720"/>
            <a:ext cx="8643923" cy="492443"/>
          </a:xfrm>
          <a:prstGeom prst="rect">
            <a:avLst/>
          </a:prstGeom>
        </p:spPr>
        <p:txBody>
          <a:bodyPr wrap="square" lIns="0" tIns="0" rIns="0" bIns="0" rtlCol="0" anchor="t">
            <a:spAutoFit/>
          </a:bodyPr>
          <a:lstStyle/>
          <a:p>
            <a:r>
              <a:rPr lang="en-US" sz="3200" dirty="0">
                <a:solidFill>
                  <a:srgbClr val="1C2747"/>
                </a:solidFill>
                <a:latin typeface="Barlow ExtraBold" panose="00000900000000000000" pitchFamily="2" charset="0"/>
                <a:ea typeface="Barlow 2"/>
                <a:cs typeface="Barlow 2"/>
                <a:sym typeface="Barlow 2"/>
              </a:rPr>
              <a:t>Context</a:t>
            </a:r>
          </a:p>
        </p:txBody>
      </p:sp>
      <p:sp>
        <p:nvSpPr>
          <p:cNvPr id="5" name="TextBox 4">
            <a:extLst>
              <a:ext uri="{FF2B5EF4-FFF2-40B4-BE49-F238E27FC236}">
                <a16:creationId xmlns:a16="http://schemas.microsoft.com/office/drawing/2014/main" id="{CBB89CBC-3BDB-0F91-077C-DDCCDEC807E8}"/>
              </a:ext>
            </a:extLst>
          </p:cNvPr>
          <p:cNvSpPr txBox="1"/>
          <p:nvPr/>
        </p:nvSpPr>
        <p:spPr>
          <a:xfrm>
            <a:off x="364659" y="973622"/>
            <a:ext cx="4676615" cy="5225634"/>
          </a:xfrm>
          <a:prstGeom prst="rect">
            <a:avLst/>
          </a:prstGeom>
          <a:noFill/>
          <a:ln>
            <a:solidFill>
              <a:srgbClr val="2A324E"/>
            </a:solidFill>
          </a:ln>
        </p:spPr>
        <p:txBody>
          <a:bodyPr wrap="square" lIns="108000" tIns="108000" rIns="108000" bIns="108000" rtlCol="0">
            <a:spAutoFit/>
          </a:bodyPr>
          <a:lstStyle/>
          <a:p>
            <a:pPr marL="268288" indent="-268288">
              <a:lnSpc>
                <a:spcPct val="90000"/>
              </a:lnSpc>
              <a:spcBef>
                <a:spcPts val="3000"/>
              </a:spcBef>
              <a:buClr>
                <a:srgbClr val="1C2747"/>
              </a:buClr>
              <a:buFont typeface="Arial" panose="020B0604020202020204" pitchFamily="34" charset="0"/>
              <a:buChar char="•"/>
            </a:pPr>
            <a:r>
              <a:rPr lang="en-US" dirty="0">
                <a:solidFill>
                  <a:srgbClr val="2B324D"/>
                </a:solidFill>
                <a:latin typeface="Barlow Light" panose="00000400000000000000" pitchFamily="2" charset="0"/>
              </a:rPr>
              <a:t>RBC has identified communication and presence skills as an integral part of the IGNITE program. This learning journey aims to equip leaders with the necessary tools to project confidence, adapt to various situations, and foster meaningful connections with their teams and stakeholders. </a:t>
            </a:r>
          </a:p>
          <a:p>
            <a:pPr marL="268288" indent="-268288">
              <a:lnSpc>
                <a:spcPct val="90000"/>
              </a:lnSpc>
              <a:spcBef>
                <a:spcPts val="3000"/>
              </a:spcBef>
              <a:buClr>
                <a:srgbClr val="1C2747"/>
              </a:buClr>
              <a:buFont typeface="Arial" panose="020B0604020202020204" pitchFamily="34" charset="0"/>
              <a:buChar char="•"/>
            </a:pPr>
            <a:r>
              <a:rPr lang="en-US" dirty="0">
                <a:solidFill>
                  <a:srgbClr val="2B324D"/>
                </a:solidFill>
                <a:latin typeface="Barlow Light" panose="00000400000000000000" pitchFamily="2" charset="0"/>
              </a:rPr>
              <a:t>In the launch program, learners were introduced to the S.A.F.E. model with a focus on harnessing their second circle of presence.</a:t>
            </a:r>
          </a:p>
          <a:p>
            <a:pPr marL="268288" indent="-268288">
              <a:lnSpc>
                <a:spcPct val="90000"/>
              </a:lnSpc>
              <a:spcBef>
                <a:spcPts val="3000"/>
              </a:spcBef>
              <a:buClr>
                <a:srgbClr val="1C2747"/>
              </a:buClr>
              <a:buFont typeface="Arial" panose="020B0604020202020204" pitchFamily="34" charset="0"/>
              <a:buChar char="•"/>
            </a:pPr>
            <a:r>
              <a:rPr lang="en-US" dirty="0">
                <a:solidFill>
                  <a:srgbClr val="2B324D"/>
                </a:solidFill>
                <a:latin typeface="Barlow Light" panose="00000400000000000000" pitchFamily="2" charset="0"/>
              </a:rPr>
              <a:t>There are four keynote sessions as part of their learning journey. The key topic is communicating with impact by recognizing their own style and flexing to another person’s style.</a:t>
            </a:r>
          </a:p>
        </p:txBody>
      </p:sp>
      <p:sp>
        <p:nvSpPr>
          <p:cNvPr id="6" name="TextBox 5">
            <a:extLst>
              <a:ext uri="{FF2B5EF4-FFF2-40B4-BE49-F238E27FC236}">
                <a16:creationId xmlns:a16="http://schemas.microsoft.com/office/drawing/2014/main" id="{D11FF3ED-01E7-9DBB-3DB8-45C02B8A24FC}"/>
              </a:ext>
            </a:extLst>
          </p:cNvPr>
          <p:cNvSpPr txBox="1"/>
          <p:nvPr/>
        </p:nvSpPr>
        <p:spPr>
          <a:xfrm>
            <a:off x="6952670" y="847473"/>
            <a:ext cx="4676615" cy="5163053"/>
          </a:xfrm>
          <a:prstGeom prst="rect">
            <a:avLst/>
          </a:prstGeom>
          <a:noFill/>
          <a:ln>
            <a:solidFill>
              <a:srgbClr val="2A324E"/>
            </a:solidFill>
          </a:ln>
        </p:spPr>
        <p:txBody>
          <a:bodyPr wrap="square" lIns="108000" tIns="108000" rIns="108000" bIns="108000" rtlCol="0">
            <a:spAutoFit/>
          </a:bodyPr>
          <a:lstStyle/>
          <a:p>
            <a:pPr algn="ctr"/>
            <a:r>
              <a:rPr lang="en-GB" b="1" dirty="0">
                <a:solidFill>
                  <a:srgbClr val="2A324E"/>
                </a:solidFill>
                <a:latin typeface="Barlow" pitchFamily="2" charset="77"/>
              </a:rPr>
              <a:t>Deck Notes</a:t>
            </a:r>
          </a:p>
          <a:p>
            <a:pPr marL="285750" indent="-285750">
              <a:spcBef>
                <a:spcPts val="800"/>
              </a:spcBef>
              <a:buFont typeface="Arial" panose="020B0604020202020204" pitchFamily="34" charset="0"/>
              <a:buChar char="•"/>
            </a:pPr>
            <a:r>
              <a:rPr lang="en-SG" dirty="0">
                <a:solidFill>
                  <a:srgbClr val="2A324E"/>
                </a:solidFill>
                <a:latin typeface="Barlow" pitchFamily="2" charset="77"/>
              </a:rPr>
              <a:t>Don't be alarmed by the number of slides—it’s structured for clarity, not complexity.</a:t>
            </a:r>
          </a:p>
          <a:p>
            <a:pPr marL="285750" indent="-285750">
              <a:spcBef>
                <a:spcPts val="800"/>
              </a:spcBef>
              <a:buFont typeface="Arial" panose="020B0604020202020204" pitchFamily="34" charset="0"/>
              <a:buChar char="•"/>
            </a:pPr>
            <a:r>
              <a:rPr lang="en-SG" dirty="0">
                <a:solidFill>
                  <a:srgbClr val="2A324E"/>
                </a:solidFill>
                <a:latin typeface="Barlow" pitchFamily="2" charset="77"/>
              </a:rPr>
              <a:t>No animations, but slide builds are presented as separate slides for step-by-step progression.</a:t>
            </a:r>
          </a:p>
          <a:p>
            <a:pPr marL="285750" indent="-285750">
              <a:spcBef>
                <a:spcPts val="800"/>
              </a:spcBef>
              <a:buFont typeface="Arial" panose="020B0604020202020204" pitchFamily="34" charset="0"/>
              <a:buChar char="•"/>
            </a:pPr>
            <a:r>
              <a:rPr lang="en-SG" dirty="0">
                <a:solidFill>
                  <a:srgbClr val="2A324E"/>
                </a:solidFill>
                <a:latin typeface="Barlow" pitchFamily="2" charset="77"/>
              </a:rPr>
              <a:t>Separate slides allow for additional facilitator notes, making it easier to guide the session effectively.</a:t>
            </a:r>
          </a:p>
          <a:p>
            <a:pPr marL="285750" indent="-285750">
              <a:spcBef>
                <a:spcPts val="800"/>
              </a:spcBef>
              <a:buFont typeface="Arial" panose="020B0604020202020204" pitchFamily="34" charset="0"/>
              <a:buChar char="•"/>
            </a:pPr>
            <a:r>
              <a:rPr lang="en-SG" dirty="0">
                <a:solidFill>
                  <a:srgbClr val="2A324E"/>
                </a:solidFill>
                <a:latin typeface="Barlow" pitchFamily="2" charset="77"/>
              </a:rPr>
              <a:t>Designed for flexibility—facilitators can move at their own pace without being locked into animations.</a:t>
            </a:r>
          </a:p>
          <a:p>
            <a:pPr marL="285750" indent="-285750">
              <a:spcBef>
                <a:spcPts val="800"/>
              </a:spcBef>
              <a:buFont typeface="Arial" panose="020B0604020202020204" pitchFamily="34" charset="0"/>
              <a:buChar char="•"/>
            </a:pPr>
            <a:r>
              <a:rPr lang="en-SG" dirty="0">
                <a:solidFill>
                  <a:srgbClr val="2A324E"/>
                </a:solidFill>
                <a:latin typeface="Barlow" pitchFamily="2" charset="77"/>
              </a:rPr>
              <a:t>Supports engagement—incremental slide builds help maintain audience focus and avoid overwhelming them with too much information at once.</a:t>
            </a:r>
            <a:endParaRPr lang="en-GB" dirty="0">
              <a:solidFill>
                <a:srgbClr val="2A324E"/>
              </a:solidFill>
              <a:latin typeface="Barlow" pitchFamily="2" charset="77"/>
            </a:endParaRPr>
          </a:p>
        </p:txBody>
      </p:sp>
    </p:spTree>
    <p:custDataLst>
      <p:tags r:id="rId1"/>
    </p:custDataLst>
    <p:extLst>
      <p:ext uri="{BB962C8B-B14F-4D97-AF65-F5344CB8AC3E}">
        <p14:creationId xmlns:p14="http://schemas.microsoft.com/office/powerpoint/2010/main" val="278687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4726-C9A5-704D-1BEC-96BB921CDC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4B861-F074-7BB9-CBCD-001838ED108D}"/>
              </a:ext>
            </a:extLst>
          </p:cNvPr>
          <p:cNvSpPr>
            <a:spLocks noGrp="1"/>
          </p:cNvSpPr>
          <p:nvPr>
            <p:ph type="ctrTitle"/>
          </p:nvPr>
        </p:nvSpPr>
        <p:spPr>
          <a:xfrm>
            <a:off x="5317439" y="294321"/>
            <a:ext cx="5715312" cy="936751"/>
          </a:xfrm>
        </p:spPr>
        <p:txBody>
          <a:bodyPr/>
          <a:lstStyle/>
          <a:p>
            <a:r>
              <a:rPr lang="en-US" sz="4200" dirty="0"/>
              <a:t>Objectives</a:t>
            </a:r>
          </a:p>
        </p:txBody>
      </p:sp>
      <p:pic>
        <p:nvPicPr>
          <p:cNvPr id="18" name="Picture 17">
            <a:extLst>
              <a:ext uri="{FF2B5EF4-FFF2-40B4-BE49-F238E27FC236}">
                <a16:creationId xmlns:a16="http://schemas.microsoft.com/office/drawing/2014/main" id="{1776DB28-8E61-3A35-792D-9DDAC3AADFAB}"/>
              </a:ext>
            </a:extLst>
          </p:cNvPr>
          <p:cNvPicPr>
            <a:picLocks noChangeAspect="1"/>
          </p:cNvPicPr>
          <p:nvPr/>
        </p:nvPicPr>
        <p:blipFill>
          <a:blip r:embed="rId4"/>
          <a:srcRect/>
          <a:stretch/>
        </p:blipFill>
        <p:spPr>
          <a:xfrm>
            <a:off x="0" y="3769"/>
            <a:ext cx="5003425" cy="6849315"/>
          </a:xfrm>
          <a:prstGeom prst="rect">
            <a:avLst/>
          </a:prstGeom>
        </p:spPr>
      </p:pic>
      <p:sp>
        <p:nvSpPr>
          <p:cNvPr id="19" name="Text Placeholder 1">
            <a:extLst>
              <a:ext uri="{FF2B5EF4-FFF2-40B4-BE49-F238E27FC236}">
                <a16:creationId xmlns:a16="http://schemas.microsoft.com/office/drawing/2014/main" id="{2D17C581-FEAF-9D36-C097-A360BDC0859D}"/>
              </a:ext>
            </a:extLst>
          </p:cNvPr>
          <p:cNvSpPr>
            <a:spLocks noGrp="1"/>
          </p:cNvSpPr>
          <p:nvPr>
            <p:ph type="body" sz="quarter" idx="10"/>
          </p:nvPr>
        </p:nvSpPr>
        <p:spPr>
          <a:xfrm>
            <a:off x="5317439" y="1928672"/>
            <a:ext cx="6052926" cy="4929328"/>
          </a:xfrm>
        </p:spPr>
        <p:txBody>
          <a:bodyPr>
            <a:normAutofit/>
          </a:bodyPr>
          <a:lstStyle/>
          <a:p>
            <a:pPr>
              <a:spcBef>
                <a:spcPts val="3000"/>
              </a:spcBef>
              <a:buClr>
                <a:srgbClr val="9ED8F5"/>
              </a:buClr>
              <a:buFont typeface="Wingdings" panose="05000000000000000000" pitchFamily="2" charset="2"/>
              <a:buChar char="§"/>
            </a:pPr>
            <a:r>
              <a:rPr lang="en-US" dirty="0">
                <a:solidFill>
                  <a:srgbClr val="1B2646"/>
                </a:solidFill>
                <a:latin typeface="Barlow Medium" panose="00000600000000000000" pitchFamily="2" charset="0"/>
              </a:rPr>
              <a:t>Gain deeper insight into your personal communication style and its impact on others</a:t>
            </a:r>
          </a:p>
          <a:p>
            <a:pPr>
              <a:spcBef>
                <a:spcPts val="3000"/>
              </a:spcBef>
              <a:buClr>
                <a:srgbClr val="9ED8F5"/>
              </a:buClr>
              <a:buFont typeface="Wingdings" panose="05000000000000000000" pitchFamily="2" charset="2"/>
              <a:buChar char="§"/>
            </a:pPr>
            <a:r>
              <a:rPr lang="en-US" dirty="0">
                <a:solidFill>
                  <a:srgbClr val="1B2646"/>
                </a:solidFill>
                <a:latin typeface="Barlow Medium" panose="00000600000000000000" pitchFamily="2" charset="0"/>
              </a:rPr>
              <a:t>Recognize different communication preferences and develop the ability to adapt your approach for greater effectiveness and influence</a:t>
            </a:r>
          </a:p>
          <a:p>
            <a:pPr>
              <a:spcBef>
                <a:spcPts val="3000"/>
              </a:spcBef>
              <a:buClr>
                <a:srgbClr val="9ED8F5"/>
              </a:buClr>
              <a:buFont typeface="Wingdings" panose="05000000000000000000" pitchFamily="2" charset="2"/>
              <a:buChar char="§"/>
            </a:pPr>
            <a:endParaRPr lang="en-US" dirty="0">
              <a:solidFill>
                <a:srgbClr val="1B2646"/>
              </a:solidFill>
              <a:latin typeface="Barlow Medium" panose="00000600000000000000" pitchFamily="2" charset="0"/>
            </a:endParaRPr>
          </a:p>
        </p:txBody>
      </p:sp>
    </p:spTree>
    <p:custDataLst>
      <p:tags r:id="rId1"/>
    </p:custDataLst>
    <p:extLst>
      <p:ext uri="{BB962C8B-B14F-4D97-AF65-F5344CB8AC3E}">
        <p14:creationId xmlns:p14="http://schemas.microsoft.com/office/powerpoint/2010/main" val="21023386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7CA7-AE9D-BD8B-B453-577BFC3EE2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86C036-49B3-84AB-69BE-ECE50A593748}"/>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Business Behaviour Styles</a:t>
            </a:r>
          </a:p>
        </p:txBody>
      </p:sp>
      <p:sp>
        <p:nvSpPr>
          <p:cNvPr id="3" name="Line 3">
            <a:extLst>
              <a:ext uri="{FF2B5EF4-FFF2-40B4-BE49-F238E27FC236}">
                <a16:creationId xmlns:a16="http://schemas.microsoft.com/office/drawing/2014/main" id="{38F352B7-B5A7-D074-2A44-C36455700C7A}"/>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4" name="Line 4">
            <a:extLst>
              <a:ext uri="{FF2B5EF4-FFF2-40B4-BE49-F238E27FC236}">
                <a16:creationId xmlns:a16="http://schemas.microsoft.com/office/drawing/2014/main" id="{6D684E9B-6E91-43C7-851E-337BC1DB6B1A}"/>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1" name="Text Placeholder 12">
            <a:extLst>
              <a:ext uri="{FF2B5EF4-FFF2-40B4-BE49-F238E27FC236}">
                <a16:creationId xmlns:a16="http://schemas.microsoft.com/office/drawing/2014/main" id="{996942FF-F3FF-1609-96C9-9C8893E970E9}"/>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Spontaneous (People)</a:t>
            </a:r>
          </a:p>
        </p:txBody>
      </p:sp>
      <p:sp>
        <p:nvSpPr>
          <p:cNvPr id="13" name="Text Placeholder 12">
            <a:extLst>
              <a:ext uri="{FF2B5EF4-FFF2-40B4-BE49-F238E27FC236}">
                <a16:creationId xmlns:a16="http://schemas.microsoft.com/office/drawing/2014/main" id="{03CDA8C2-A26B-39F5-3DC7-6C6B3FCD65E7}"/>
              </a:ext>
            </a:extLst>
          </p:cNvPr>
          <p:cNvSpPr>
            <a:spLocks/>
          </p:cNvSpPr>
          <p:nvPr>
            <p:custDataLst>
              <p:tags r:id="rId2"/>
            </p:custDataLst>
          </p:nvPr>
        </p:nvSpPr>
        <p:spPr bwMode="auto">
          <a:xfrm>
            <a:off x="9126118" y="4092755"/>
            <a:ext cx="2353115" cy="257369"/>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Easy-Going</a:t>
            </a:r>
          </a:p>
        </p:txBody>
      </p:sp>
      <p:sp>
        <p:nvSpPr>
          <p:cNvPr id="14" name="Text Placeholder 12">
            <a:extLst>
              <a:ext uri="{FF2B5EF4-FFF2-40B4-BE49-F238E27FC236}">
                <a16:creationId xmlns:a16="http://schemas.microsoft.com/office/drawing/2014/main" id="{194849C4-DAED-10AA-D9EE-825D382FABDF}"/>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CF6795F4-4955-EC7D-63C8-08E355973D06}"/>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endParaRPr>
          </a:p>
        </p:txBody>
      </p:sp>
      <p:sp>
        <p:nvSpPr>
          <p:cNvPr id="19" name="Text Placeholder 12">
            <a:extLst>
              <a:ext uri="{FF2B5EF4-FFF2-40B4-BE49-F238E27FC236}">
                <a16:creationId xmlns:a16="http://schemas.microsoft.com/office/drawing/2014/main" id="{3D8092CB-AEF6-EAE8-E4E1-4F6601E4FF43}"/>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F90A2F82-6A93-A018-EAB9-926712BFA708}"/>
              </a:ext>
            </a:extLst>
          </p:cNvPr>
          <p:cNvSpPr>
            <a:spLocks/>
          </p:cNvSpPr>
          <p:nvPr>
            <p:custDataLst>
              <p:tags r:id="rId6"/>
            </p:custDataLst>
          </p:nvPr>
        </p:nvSpPr>
        <p:spPr bwMode="auto">
          <a:xfrm>
            <a:off x="2050472" y="4109927"/>
            <a:ext cx="1060137" cy="257369"/>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Dominant</a:t>
            </a:r>
          </a:p>
        </p:txBody>
      </p:sp>
    </p:spTree>
    <p:extLst>
      <p:ext uri="{BB962C8B-B14F-4D97-AF65-F5344CB8AC3E}">
        <p14:creationId xmlns:p14="http://schemas.microsoft.com/office/powerpoint/2010/main" val="15185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1E1E1-6469-E43E-75E5-CBF9E7284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382BC-4777-2623-3381-926A2E33232C}"/>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Business Behaviour Styles</a:t>
            </a:r>
          </a:p>
        </p:txBody>
      </p:sp>
      <p:sp>
        <p:nvSpPr>
          <p:cNvPr id="3" name="Line 3">
            <a:extLst>
              <a:ext uri="{FF2B5EF4-FFF2-40B4-BE49-F238E27FC236}">
                <a16:creationId xmlns:a16="http://schemas.microsoft.com/office/drawing/2014/main" id="{0D9F868E-85CA-0F79-2778-DA5EDA642B6E}"/>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4" name="Line 4">
            <a:extLst>
              <a:ext uri="{FF2B5EF4-FFF2-40B4-BE49-F238E27FC236}">
                <a16:creationId xmlns:a16="http://schemas.microsoft.com/office/drawing/2014/main" id="{65AE0C3E-6AD7-7046-52D8-D1BD602C5A84}"/>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1" name="Text Placeholder 12">
            <a:extLst>
              <a:ext uri="{FF2B5EF4-FFF2-40B4-BE49-F238E27FC236}">
                <a16:creationId xmlns:a16="http://schemas.microsoft.com/office/drawing/2014/main" id="{8E1103AF-B8AF-814A-1421-33814CBFFED4}"/>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Spontaneous (People)</a:t>
            </a:r>
          </a:p>
        </p:txBody>
      </p:sp>
      <p:sp>
        <p:nvSpPr>
          <p:cNvPr id="13" name="Text Placeholder 12">
            <a:extLst>
              <a:ext uri="{FF2B5EF4-FFF2-40B4-BE49-F238E27FC236}">
                <a16:creationId xmlns:a16="http://schemas.microsoft.com/office/drawing/2014/main" id="{D4ED38F2-2145-794C-9D90-44975B0219C9}"/>
              </a:ext>
            </a:extLst>
          </p:cNvPr>
          <p:cNvSpPr>
            <a:spLocks/>
          </p:cNvSpPr>
          <p:nvPr>
            <p:custDataLst>
              <p:tags r:id="rId2"/>
            </p:custDataLst>
          </p:nvPr>
        </p:nvSpPr>
        <p:spPr bwMode="auto">
          <a:xfrm>
            <a:off x="9126118" y="4092755"/>
            <a:ext cx="2353115" cy="257369"/>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Easy-Going</a:t>
            </a:r>
          </a:p>
        </p:txBody>
      </p:sp>
      <p:sp>
        <p:nvSpPr>
          <p:cNvPr id="14" name="Text Placeholder 12">
            <a:extLst>
              <a:ext uri="{FF2B5EF4-FFF2-40B4-BE49-F238E27FC236}">
                <a16:creationId xmlns:a16="http://schemas.microsoft.com/office/drawing/2014/main" id="{BBB2F33C-4CFE-34E9-8BBF-EDFA8F8D2BB6}"/>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6ADAFCCF-EF2D-E549-56C0-75F7AD53CBCB}"/>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endParaRPr>
          </a:p>
        </p:txBody>
      </p:sp>
      <p:sp>
        <p:nvSpPr>
          <p:cNvPr id="19" name="Text Placeholder 12">
            <a:extLst>
              <a:ext uri="{FF2B5EF4-FFF2-40B4-BE49-F238E27FC236}">
                <a16:creationId xmlns:a16="http://schemas.microsoft.com/office/drawing/2014/main" id="{A126105C-329A-1EF6-5B14-75E080D16745}"/>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8F84D8CA-7FFE-6B63-0790-90507C45F348}"/>
              </a:ext>
            </a:extLst>
          </p:cNvPr>
          <p:cNvSpPr>
            <a:spLocks/>
          </p:cNvSpPr>
          <p:nvPr>
            <p:custDataLst>
              <p:tags r:id="rId6"/>
            </p:custDataLst>
          </p:nvPr>
        </p:nvSpPr>
        <p:spPr bwMode="auto">
          <a:xfrm>
            <a:off x="2050472" y="4109927"/>
            <a:ext cx="1060137" cy="257369"/>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anose="00000600000000000000" pitchFamily="2" charset="0"/>
                <a:cs typeface="Calibri" pitchFamily="34" charset="0"/>
                <a:sym typeface="Arial"/>
              </a:rPr>
              <a:t>Dominant</a:t>
            </a:r>
          </a:p>
        </p:txBody>
      </p:sp>
    </p:spTree>
    <p:extLst>
      <p:ext uri="{BB962C8B-B14F-4D97-AF65-F5344CB8AC3E}">
        <p14:creationId xmlns:p14="http://schemas.microsoft.com/office/powerpoint/2010/main" val="368586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5E063-0C14-0155-5319-3E3CAA4EDD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5EE47-9D5E-314E-D6A4-AC554FFFDD2A}"/>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Business Behaviour Styles</a:t>
            </a:r>
          </a:p>
        </p:txBody>
      </p:sp>
      <p:sp>
        <p:nvSpPr>
          <p:cNvPr id="3" name="Line 3">
            <a:extLst>
              <a:ext uri="{FF2B5EF4-FFF2-40B4-BE49-F238E27FC236}">
                <a16:creationId xmlns:a16="http://schemas.microsoft.com/office/drawing/2014/main" id="{1A0CF073-A32A-2ECC-8184-87F92117169E}"/>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4" name="Line 4">
            <a:extLst>
              <a:ext uri="{FF2B5EF4-FFF2-40B4-BE49-F238E27FC236}">
                <a16:creationId xmlns:a16="http://schemas.microsoft.com/office/drawing/2014/main" id="{D4C8BF14-159D-7C90-80E0-7B08730FDBD1}"/>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1" name="Text Placeholder 12">
            <a:extLst>
              <a:ext uri="{FF2B5EF4-FFF2-40B4-BE49-F238E27FC236}">
                <a16:creationId xmlns:a16="http://schemas.microsoft.com/office/drawing/2014/main" id="{2D706F44-71F1-99E7-87B2-B17995775E0B}"/>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Spontaneous (People)</a:t>
            </a:r>
          </a:p>
        </p:txBody>
      </p:sp>
      <p:sp>
        <p:nvSpPr>
          <p:cNvPr id="13" name="Text Placeholder 12">
            <a:extLst>
              <a:ext uri="{FF2B5EF4-FFF2-40B4-BE49-F238E27FC236}">
                <a16:creationId xmlns:a16="http://schemas.microsoft.com/office/drawing/2014/main" id="{CFA0DE8F-DEA0-8438-864F-99EE446E679A}"/>
              </a:ext>
            </a:extLst>
          </p:cNvPr>
          <p:cNvSpPr>
            <a:spLocks/>
          </p:cNvSpPr>
          <p:nvPr>
            <p:custDataLst>
              <p:tags r:id="rId2"/>
            </p:custDataLst>
          </p:nvPr>
        </p:nvSpPr>
        <p:spPr bwMode="auto">
          <a:xfrm>
            <a:off x="9126118" y="4092755"/>
            <a:ext cx="2353115" cy="294623"/>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Easy-Going</a:t>
            </a:r>
          </a:p>
        </p:txBody>
      </p:sp>
      <p:sp>
        <p:nvSpPr>
          <p:cNvPr id="14" name="Text Placeholder 12">
            <a:extLst>
              <a:ext uri="{FF2B5EF4-FFF2-40B4-BE49-F238E27FC236}">
                <a16:creationId xmlns:a16="http://schemas.microsoft.com/office/drawing/2014/main" id="{D4138238-3F16-CF72-3558-9FA5E55A21EE}"/>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9D42E9AA-D4CD-93C8-144B-64D74716D1C4}"/>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endParaRPr>
          </a:p>
        </p:txBody>
      </p:sp>
      <p:sp>
        <p:nvSpPr>
          <p:cNvPr id="19" name="Text Placeholder 12">
            <a:extLst>
              <a:ext uri="{FF2B5EF4-FFF2-40B4-BE49-F238E27FC236}">
                <a16:creationId xmlns:a16="http://schemas.microsoft.com/office/drawing/2014/main" id="{39E46439-CFFC-61B9-96BC-11C789BCBAB1}"/>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3E92DAF8-4B3F-EBA5-0188-0DCDC3C7AEEB}"/>
              </a:ext>
            </a:extLst>
          </p:cNvPr>
          <p:cNvSpPr>
            <a:spLocks/>
          </p:cNvSpPr>
          <p:nvPr>
            <p:custDataLst>
              <p:tags r:id="rId6"/>
            </p:custDataLst>
          </p:nvPr>
        </p:nvSpPr>
        <p:spPr bwMode="auto">
          <a:xfrm>
            <a:off x="2050472" y="4109927"/>
            <a:ext cx="1060137"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Dominant</a:t>
            </a:r>
          </a:p>
        </p:txBody>
      </p:sp>
    </p:spTree>
    <p:extLst>
      <p:ext uri="{BB962C8B-B14F-4D97-AF65-F5344CB8AC3E}">
        <p14:creationId xmlns:p14="http://schemas.microsoft.com/office/powerpoint/2010/main" val="12310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F0211-2F37-849F-EE5A-8DE9C17135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BC237-D529-5911-0B4C-FB6550A81711}"/>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Business Behaviour Styles</a:t>
            </a:r>
          </a:p>
        </p:txBody>
      </p:sp>
      <p:sp>
        <p:nvSpPr>
          <p:cNvPr id="3" name="Line 3">
            <a:extLst>
              <a:ext uri="{FF2B5EF4-FFF2-40B4-BE49-F238E27FC236}">
                <a16:creationId xmlns:a16="http://schemas.microsoft.com/office/drawing/2014/main" id="{64F14CC7-3B77-CC38-8F0F-ED647BA38239}"/>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4" name="Line 4">
            <a:extLst>
              <a:ext uri="{FF2B5EF4-FFF2-40B4-BE49-F238E27FC236}">
                <a16:creationId xmlns:a16="http://schemas.microsoft.com/office/drawing/2014/main" id="{B3DD4393-0AB1-45BE-5BBD-DDE4C971EEDF}"/>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5" name="Rectangle 17">
            <a:extLst>
              <a:ext uri="{FF2B5EF4-FFF2-40B4-BE49-F238E27FC236}">
                <a16:creationId xmlns:a16="http://schemas.microsoft.com/office/drawing/2014/main" id="{A1549CFD-F36A-AD93-51FA-D168A4AE8833}"/>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0" marR="0" lvl="0" indent="0" algn="ctr" defTabSz="914377" rtl="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rPr>
              <a:t>Expressive</a:t>
            </a:r>
          </a:p>
        </p:txBody>
      </p:sp>
      <p:sp>
        <p:nvSpPr>
          <p:cNvPr id="6" name="Rectangle 18">
            <a:extLst>
              <a:ext uri="{FF2B5EF4-FFF2-40B4-BE49-F238E27FC236}">
                <a16:creationId xmlns:a16="http://schemas.microsoft.com/office/drawing/2014/main" id="{818FE70D-7F08-0BF6-D5E7-BFD41D643950}"/>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0" marR="0" lvl="0" indent="0" algn="ctr" defTabSz="914377" rtl="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rPr>
              <a:t>Amiable</a:t>
            </a:r>
          </a:p>
        </p:txBody>
      </p:sp>
      <p:sp>
        <p:nvSpPr>
          <p:cNvPr id="8" name="Rectangle 19">
            <a:extLst>
              <a:ext uri="{FF2B5EF4-FFF2-40B4-BE49-F238E27FC236}">
                <a16:creationId xmlns:a16="http://schemas.microsoft.com/office/drawing/2014/main" id="{51BE4E23-BDD0-D5A6-7A7E-F0A56DC10072}"/>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0" marR="0" lvl="0" indent="0" algn="ctr" defTabSz="914377" rtl="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rPr>
              <a:t>Driver</a:t>
            </a:r>
          </a:p>
        </p:txBody>
      </p:sp>
      <p:sp>
        <p:nvSpPr>
          <p:cNvPr id="9" name="Rectangle 20">
            <a:extLst>
              <a:ext uri="{FF2B5EF4-FFF2-40B4-BE49-F238E27FC236}">
                <a16:creationId xmlns:a16="http://schemas.microsoft.com/office/drawing/2014/main" id="{1BEBE376-7D47-2FAA-258E-6419C3127EB2}"/>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0" marR="0" lvl="0" indent="0" algn="ctr" defTabSz="914377" rtl="0" eaLnBrk="0"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rPr>
              <a:t>Analytical</a:t>
            </a:r>
          </a:p>
        </p:txBody>
      </p:sp>
      <p:sp>
        <p:nvSpPr>
          <p:cNvPr id="11" name="Text Placeholder 12">
            <a:extLst>
              <a:ext uri="{FF2B5EF4-FFF2-40B4-BE49-F238E27FC236}">
                <a16:creationId xmlns:a16="http://schemas.microsoft.com/office/drawing/2014/main" id="{500E9418-14C7-FEAD-354B-D37E3A086536}"/>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Spontaneous (People)</a:t>
            </a:r>
          </a:p>
        </p:txBody>
      </p:sp>
      <p:sp>
        <p:nvSpPr>
          <p:cNvPr id="13" name="Text Placeholder 12">
            <a:extLst>
              <a:ext uri="{FF2B5EF4-FFF2-40B4-BE49-F238E27FC236}">
                <a16:creationId xmlns:a16="http://schemas.microsoft.com/office/drawing/2014/main" id="{E096349E-F295-2D36-A5D8-44B39EC3BF52}"/>
              </a:ext>
            </a:extLst>
          </p:cNvPr>
          <p:cNvSpPr>
            <a:spLocks/>
          </p:cNvSpPr>
          <p:nvPr>
            <p:custDataLst>
              <p:tags r:id="rId2"/>
            </p:custDataLst>
          </p:nvPr>
        </p:nvSpPr>
        <p:spPr bwMode="auto">
          <a:xfrm>
            <a:off x="9126118" y="4092755"/>
            <a:ext cx="2353115" cy="294623"/>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Easy-Going</a:t>
            </a:r>
          </a:p>
        </p:txBody>
      </p:sp>
      <p:sp>
        <p:nvSpPr>
          <p:cNvPr id="14" name="Text Placeholder 12">
            <a:extLst>
              <a:ext uri="{FF2B5EF4-FFF2-40B4-BE49-F238E27FC236}">
                <a16:creationId xmlns:a16="http://schemas.microsoft.com/office/drawing/2014/main" id="{DDCB41B2-61BD-DB10-67C0-D62A77F74282}"/>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29936670-D45E-1955-9768-E5FF571119FD}"/>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endParaRPr>
          </a:p>
        </p:txBody>
      </p:sp>
      <p:sp>
        <p:nvSpPr>
          <p:cNvPr id="19" name="Text Placeholder 12">
            <a:extLst>
              <a:ext uri="{FF2B5EF4-FFF2-40B4-BE49-F238E27FC236}">
                <a16:creationId xmlns:a16="http://schemas.microsoft.com/office/drawing/2014/main" id="{BA787292-DC41-8298-C61F-A4FC485111F9}"/>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4AF59104-41BD-EB81-E9D0-C2F1BC871A19}"/>
              </a:ext>
            </a:extLst>
          </p:cNvPr>
          <p:cNvSpPr>
            <a:spLocks/>
          </p:cNvSpPr>
          <p:nvPr>
            <p:custDataLst>
              <p:tags r:id="rId6"/>
            </p:custDataLst>
          </p:nvPr>
        </p:nvSpPr>
        <p:spPr bwMode="auto">
          <a:xfrm>
            <a:off x="2050472" y="4109927"/>
            <a:ext cx="1060137"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Dominant</a:t>
            </a:r>
          </a:p>
        </p:txBody>
      </p:sp>
    </p:spTree>
    <p:extLst>
      <p:ext uri="{BB962C8B-B14F-4D97-AF65-F5344CB8AC3E}">
        <p14:creationId xmlns:p14="http://schemas.microsoft.com/office/powerpoint/2010/main" val="32092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5B91-5C9F-72F3-FFB7-A45451FB7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F45A1-8E41-CE8B-5065-6CD7F1F114FC}"/>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What are They Like?</a:t>
            </a:r>
          </a:p>
        </p:txBody>
      </p:sp>
      <p:sp>
        <p:nvSpPr>
          <p:cNvPr id="5" name="Rectangle 17">
            <a:extLst>
              <a:ext uri="{FF2B5EF4-FFF2-40B4-BE49-F238E27FC236}">
                <a16:creationId xmlns:a16="http://schemas.microsoft.com/office/drawing/2014/main" id="{F2668297-1A94-A1BC-A7C4-46FC00693C8C}"/>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Competitive, ambitious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Creative, big picture, visionary</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Spontaneous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High energy, sensitive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Hates detail</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Love to be recognised!</a:t>
            </a:r>
            <a:endParaRPr kumimoji="0" lang="en-US" sz="1100" b="0" i="0" u="none" strike="noStrike" kern="0" cap="none" spc="0" normalizeH="0" baseline="0" noProof="0" dirty="0">
              <a:ln>
                <a:noFill/>
              </a:ln>
              <a:solidFill>
                <a:prstClr val="black">
                  <a:lumMod val="65000"/>
                  <a:lumOff val="35000"/>
                </a:prstClr>
              </a:solidFill>
              <a:effectLst/>
              <a:uLnTx/>
              <a:uFillTx/>
              <a:latin typeface="Barlow Medium" pitchFamily="2" charset="77"/>
              <a:cs typeface="Calibri" pitchFamily="34" charset="0"/>
              <a:sym typeface="Arial"/>
            </a:endParaRPr>
          </a:p>
        </p:txBody>
      </p:sp>
      <p:sp>
        <p:nvSpPr>
          <p:cNvPr id="6" name="Rectangle 18">
            <a:extLst>
              <a:ext uri="{FF2B5EF4-FFF2-40B4-BE49-F238E27FC236}">
                <a16:creationId xmlns:a16="http://schemas.microsoft.com/office/drawing/2014/main" id="{28196866-C2F1-3122-E7BD-494903B505E6}"/>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LOVELY!</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People-people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Meetings and teamwork</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Relationships and getting to know you</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Trust and respect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Focus on feelings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Kind &amp; considerate, patient &amp; caring</a:t>
            </a:r>
          </a:p>
        </p:txBody>
      </p:sp>
      <p:sp>
        <p:nvSpPr>
          <p:cNvPr id="8" name="Rectangle 19">
            <a:extLst>
              <a:ext uri="{FF2B5EF4-FFF2-40B4-BE49-F238E27FC236}">
                <a16:creationId xmlns:a16="http://schemas.microsoft.com/office/drawing/2014/main" id="{4CB0A7A9-6344-2378-56A6-FFF24378CF9B}"/>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buClr>
                <a:srgbClr val="000000"/>
              </a:buClr>
              <a:buFont typeface="Wingdings" panose="05000000000000000000" pitchFamily="2" charset="2"/>
              <a:buChar char="§"/>
              <a:defRPr/>
            </a:pPr>
            <a:r>
              <a:rPr lang="en-US" sz="1100" kern="0" dirty="0" err="1">
                <a:solidFill>
                  <a:srgbClr val="2B324D"/>
                </a:solidFill>
                <a:latin typeface="Barlow" panose="00000500000000000000" pitchFamily="2" charset="0"/>
                <a:ea typeface="Arial"/>
                <a:cs typeface="Arial"/>
                <a:sym typeface="Arial"/>
              </a:rPr>
              <a:t>Yepper</a:t>
            </a:r>
            <a:r>
              <a:rPr lang="en-US" sz="1100" kern="0" dirty="0">
                <a:solidFill>
                  <a:srgbClr val="2B324D"/>
                </a:solidFill>
                <a:latin typeface="Barlow" panose="00000500000000000000" pitchFamily="2" charset="0"/>
                <a:ea typeface="Arial"/>
                <a:cs typeface="Arial"/>
                <a:sym typeface="Arial"/>
              </a:rPr>
              <a: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Time is critical</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Straight to the point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No waffle or indecision</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Decisive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Outcome-driven</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Purposeful and challenging</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2FA08D1D-6FE0-CD9D-0F26-A1A95F29BCD4}"/>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Likes detail</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Process driven</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Asks lots of questions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Shows research</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Uses </a:t>
            </a:r>
            <a:r>
              <a:rPr lang="en-GB" sz="1100" kern="0" dirty="0">
                <a:solidFill>
                  <a:srgbClr val="2B324D"/>
                </a:solidFill>
                <a:latin typeface="Barlow" panose="00000500000000000000" pitchFamily="2" charset="0"/>
                <a:ea typeface="Arial"/>
                <a:cs typeface="Arial"/>
                <a:sym typeface="Arial"/>
              </a:rPr>
              <a:t>lots</a:t>
            </a:r>
            <a:r>
              <a:rPr lang="en-GB" sz="1100" kern="0" dirty="0">
                <a:solidFill>
                  <a:prstClr val="black">
                    <a:lumMod val="65000"/>
                    <a:lumOff val="35000"/>
                  </a:prstClr>
                </a:solidFill>
                <a:latin typeface="Barlow" panose="00000500000000000000" pitchFamily="2" charset="0"/>
                <a:cs typeface="Arial"/>
                <a:sym typeface="Arial"/>
              </a:rPr>
              <a:t> of evidence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Cautious and deliberate</a:t>
            </a:r>
            <a:endParaRPr kumimoji="0" lang="en-US" sz="1100" b="0" i="0" u="none" strike="noStrike" kern="0" cap="none" spc="0" normalizeH="0" baseline="0" noProof="0" dirty="0">
              <a:ln>
                <a:noFill/>
              </a:ln>
              <a:solidFill>
                <a:prstClr val="black">
                  <a:lumMod val="65000"/>
                  <a:lumOff val="35000"/>
                </a:prstClr>
              </a:solidFill>
              <a:effectLst/>
              <a:uLnTx/>
              <a:uFillTx/>
              <a:latin typeface="Barlow Medium" pitchFamily="2" charset="77"/>
              <a:cs typeface="Calibri" pitchFamily="34" charset="0"/>
              <a:sym typeface="Arial"/>
            </a:endParaRPr>
          </a:p>
        </p:txBody>
      </p:sp>
      <p:sp>
        <p:nvSpPr>
          <p:cNvPr id="11" name="Text Placeholder 12">
            <a:extLst>
              <a:ext uri="{FF2B5EF4-FFF2-40B4-BE49-F238E27FC236}">
                <a16:creationId xmlns:a16="http://schemas.microsoft.com/office/drawing/2014/main" id="{4005AA56-4CA2-3A4D-FCCF-F31638A92366}"/>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Spontaneous (People)</a:t>
            </a:r>
          </a:p>
        </p:txBody>
      </p:sp>
      <p:sp>
        <p:nvSpPr>
          <p:cNvPr id="13" name="Text Placeholder 12">
            <a:extLst>
              <a:ext uri="{FF2B5EF4-FFF2-40B4-BE49-F238E27FC236}">
                <a16:creationId xmlns:a16="http://schemas.microsoft.com/office/drawing/2014/main" id="{9BE9B1CC-3FAE-77D1-8C2C-3DD57ED32A96}"/>
              </a:ext>
            </a:extLst>
          </p:cNvPr>
          <p:cNvSpPr>
            <a:spLocks/>
          </p:cNvSpPr>
          <p:nvPr>
            <p:custDataLst>
              <p:tags r:id="rId2"/>
            </p:custDataLst>
          </p:nvPr>
        </p:nvSpPr>
        <p:spPr bwMode="auto">
          <a:xfrm>
            <a:off x="9126118" y="4092755"/>
            <a:ext cx="2353115" cy="294623"/>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Easy-Going</a:t>
            </a:r>
          </a:p>
        </p:txBody>
      </p:sp>
      <p:sp>
        <p:nvSpPr>
          <p:cNvPr id="14" name="Text Placeholder 12">
            <a:extLst>
              <a:ext uri="{FF2B5EF4-FFF2-40B4-BE49-F238E27FC236}">
                <a16:creationId xmlns:a16="http://schemas.microsoft.com/office/drawing/2014/main" id="{8CC95127-6C2E-E113-3CFC-AEC7CB9BD17A}"/>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1E47ADBA-7CA5-D108-6C98-F3BB09B6661B}"/>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endParaRPr>
          </a:p>
        </p:txBody>
      </p:sp>
      <p:sp>
        <p:nvSpPr>
          <p:cNvPr id="19" name="Text Placeholder 12">
            <a:extLst>
              <a:ext uri="{FF2B5EF4-FFF2-40B4-BE49-F238E27FC236}">
                <a16:creationId xmlns:a16="http://schemas.microsoft.com/office/drawing/2014/main" id="{8F92DB90-6301-7B86-3AB4-635FE263F884}"/>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3D519C88-7418-CFD1-27BF-C4D2FE8F40EE}"/>
              </a:ext>
            </a:extLst>
          </p:cNvPr>
          <p:cNvSpPr>
            <a:spLocks/>
          </p:cNvSpPr>
          <p:nvPr>
            <p:custDataLst>
              <p:tags r:id="rId6"/>
            </p:custDataLst>
          </p:nvPr>
        </p:nvSpPr>
        <p:spPr bwMode="auto">
          <a:xfrm>
            <a:off x="2050472" y="4109927"/>
            <a:ext cx="1060137"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Dominant</a:t>
            </a:r>
          </a:p>
        </p:txBody>
      </p:sp>
      <p:sp>
        <p:nvSpPr>
          <p:cNvPr id="23" name="Text Box 7">
            <a:extLst>
              <a:ext uri="{FF2B5EF4-FFF2-40B4-BE49-F238E27FC236}">
                <a16:creationId xmlns:a16="http://schemas.microsoft.com/office/drawing/2014/main" id="{0060F458-0C93-C40D-0DE5-D9CC08B181DD}"/>
              </a:ext>
            </a:extLst>
          </p:cNvPr>
          <p:cNvSpPr txBox="1">
            <a:spLocks noChangeArrowheads="1"/>
          </p:cNvSpPr>
          <p:nvPr/>
        </p:nvSpPr>
        <p:spPr bwMode="auto">
          <a:xfrm>
            <a:off x="1919903" y="1924287"/>
            <a:ext cx="2079625" cy="341312"/>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ACC4E"/>
                </a:solidFill>
                <a:effectLst/>
                <a:uLnTx/>
                <a:uFillTx/>
                <a:latin typeface="Barlow ExtraBold" panose="00000900000000000000" pitchFamily="2" charset="0"/>
                <a:cs typeface="Calibri" pitchFamily="34" charset="0"/>
                <a:sym typeface="Arial"/>
              </a:rPr>
              <a:t>Expressive</a:t>
            </a:r>
          </a:p>
        </p:txBody>
      </p:sp>
      <p:sp>
        <p:nvSpPr>
          <p:cNvPr id="24" name="Text Box 8">
            <a:extLst>
              <a:ext uri="{FF2B5EF4-FFF2-40B4-BE49-F238E27FC236}">
                <a16:creationId xmlns:a16="http://schemas.microsoft.com/office/drawing/2014/main" id="{4E754A3D-E124-C0E0-25FC-06863A226B62}"/>
              </a:ext>
            </a:extLst>
          </p:cNvPr>
          <p:cNvSpPr txBox="1">
            <a:spLocks noChangeArrowheads="1"/>
          </p:cNvSpPr>
          <p:nvPr/>
        </p:nvSpPr>
        <p:spPr bwMode="auto">
          <a:xfrm>
            <a:off x="8964574" y="2047022"/>
            <a:ext cx="1227139" cy="323851"/>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3BBB3"/>
                </a:solidFill>
                <a:effectLst/>
                <a:uLnTx/>
                <a:uFillTx/>
                <a:latin typeface="Barlow ExtraBold" panose="00000900000000000000" pitchFamily="2" charset="0"/>
                <a:cs typeface="Calibri" pitchFamily="34" charset="0"/>
                <a:sym typeface="Arial"/>
              </a:rPr>
              <a:t>Amiable</a:t>
            </a:r>
          </a:p>
        </p:txBody>
      </p:sp>
      <p:sp>
        <p:nvSpPr>
          <p:cNvPr id="25" name="Text Box 9">
            <a:extLst>
              <a:ext uri="{FF2B5EF4-FFF2-40B4-BE49-F238E27FC236}">
                <a16:creationId xmlns:a16="http://schemas.microsoft.com/office/drawing/2014/main" id="{4772EEDD-DFAF-882B-A5FC-A84E4B55D288}"/>
              </a:ext>
            </a:extLst>
          </p:cNvPr>
          <p:cNvSpPr txBox="1">
            <a:spLocks noChangeArrowheads="1"/>
          </p:cNvSpPr>
          <p:nvPr/>
        </p:nvSpPr>
        <p:spPr bwMode="auto">
          <a:xfrm>
            <a:off x="7897776" y="5903371"/>
            <a:ext cx="2293937" cy="449263"/>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FD8F4"/>
                </a:solidFill>
                <a:effectLst/>
                <a:uLnTx/>
                <a:uFillTx/>
                <a:latin typeface="Barlow ExtraBold" panose="00000900000000000000" pitchFamily="2" charset="0"/>
                <a:cs typeface="Calibri" pitchFamily="34" charset="0"/>
                <a:sym typeface="Arial"/>
              </a:rPr>
              <a:t>Analytical</a:t>
            </a:r>
          </a:p>
        </p:txBody>
      </p:sp>
      <p:sp>
        <p:nvSpPr>
          <p:cNvPr id="26" name="Text Box 10">
            <a:extLst>
              <a:ext uri="{FF2B5EF4-FFF2-40B4-BE49-F238E27FC236}">
                <a16:creationId xmlns:a16="http://schemas.microsoft.com/office/drawing/2014/main" id="{88B4B1B3-9467-9C43-9D26-7EA52C999F82}"/>
              </a:ext>
            </a:extLst>
          </p:cNvPr>
          <p:cNvSpPr txBox="1">
            <a:spLocks noChangeArrowheads="1"/>
          </p:cNvSpPr>
          <p:nvPr/>
        </p:nvSpPr>
        <p:spPr bwMode="auto">
          <a:xfrm>
            <a:off x="1919903" y="5878956"/>
            <a:ext cx="1503363" cy="306387"/>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685D"/>
                </a:solidFill>
                <a:effectLst/>
                <a:uLnTx/>
                <a:uFillTx/>
                <a:latin typeface="Barlow ExtraBold" panose="00000900000000000000" pitchFamily="2" charset="0"/>
                <a:cs typeface="Calibri" pitchFamily="34" charset="0"/>
                <a:sym typeface="Arial"/>
              </a:rPr>
              <a:t>Driver</a:t>
            </a:r>
          </a:p>
        </p:txBody>
      </p:sp>
      <p:sp>
        <p:nvSpPr>
          <p:cNvPr id="27" name="Line 3">
            <a:extLst>
              <a:ext uri="{FF2B5EF4-FFF2-40B4-BE49-F238E27FC236}">
                <a16:creationId xmlns:a16="http://schemas.microsoft.com/office/drawing/2014/main" id="{EEEA5333-11C1-E7E4-BAA0-8B61EB1E1043}"/>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28" name="Line 4">
            <a:extLst>
              <a:ext uri="{FF2B5EF4-FFF2-40B4-BE49-F238E27FC236}">
                <a16:creationId xmlns:a16="http://schemas.microsoft.com/office/drawing/2014/main" id="{F116461A-34AC-016F-B822-1D814BC41033}"/>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349367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D6F316-1275-2ADB-3452-6330DEA637A9}"/>
              </a:ext>
            </a:extLst>
          </p:cNvPr>
          <p:cNvSpPr/>
          <p:nvPr/>
        </p:nvSpPr>
        <p:spPr>
          <a:xfrm>
            <a:off x="0" y="0"/>
            <a:ext cx="12192002" cy="6858000"/>
          </a:xfrm>
          <a:prstGeom prst="rect">
            <a:avLst/>
          </a:prstGeom>
          <a:solidFill>
            <a:srgbClr val="1C2747">
              <a:alpha val="7867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Barlow Light"/>
              <a:ea typeface="+mn-ea"/>
              <a:cs typeface="+mn-cs"/>
            </a:endParaRPr>
          </a:p>
        </p:txBody>
      </p:sp>
      <p:pic>
        <p:nvPicPr>
          <p:cNvPr id="12" name="Picture 11">
            <a:extLst>
              <a:ext uri="{FF2B5EF4-FFF2-40B4-BE49-F238E27FC236}">
                <a16:creationId xmlns:a16="http://schemas.microsoft.com/office/drawing/2014/main" id="{03DACA69-1C40-111D-468D-B56B3DB8B25F}"/>
              </a:ext>
            </a:extLst>
          </p:cNvPr>
          <p:cNvPicPr>
            <a:picLocks noChangeAspect="1"/>
          </p:cNvPicPr>
          <p:nvPr/>
        </p:nvPicPr>
        <p:blipFill>
          <a:blip r:embed="rId5"/>
          <a:stretch>
            <a:fillRect/>
          </a:stretch>
        </p:blipFill>
        <p:spPr>
          <a:xfrm>
            <a:off x="500368" y="3552451"/>
            <a:ext cx="4409562" cy="2454175"/>
          </a:xfrm>
          <a:prstGeom prst="roundRect">
            <a:avLst>
              <a:gd name="adj" fmla="val 18972"/>
            </a:avLst>
          </a:prstGeom>
          <a:ln w="38100">
            <a:solidFill>
              <a:srgbClr val="1B2646"/>
            </a:solidFill>
          </a:ln>
          <a:effectLst>
            <a:outerShdw blurRad="50800" dist="38100" algn="l" rotWithShape="0">
              <a:prstClr val="black">
                <a:alpha val="40000"/>
              </a:prstClr>
            </a:outerShdw>
          </a:effectLst>
        </p:spPr>
      </p:pic>
      <p:grpSp>
        <p:nvGrpSpPr>
          <p:cNvPr id="13" name="Group 12">
            <a:extLst>
              <a:ext uri="{FF2B5EF4-FFF2-40B4-BE49-F238E27FC236}">
                <a16:creationId xmlns:a16="http://schemas.microsoft.com/office/drawing/2014/main" id="{1DC7C461-8AD0-DA4E-D15A-C927ADBE5F3C}"/>
              </a:ext>
            </a:extLst>
          </p:cNvPr>
          <p:cNvGrpSpPr/>
          <p:nvPr/>
        </p:nvGrpSpPr>
        <p:grpSpPr>
          <a:xfrm>
            <a:off x="500368" y="1182757"/>
            <a:ext cx="4409562" cy="1744717"/>
            <a:chOff x="500368" y="3429000"/>
            <a:chExt cx="4409562" cy="1744717"/>
          </a:xfrm>
        </p:grpSpPr>
        <p:sp>
          <p:nvSpPr>
            <p:cNvPr id="2" name="Rectangle: Rounded Corners 1">
              <a:extLst>
                <a:ext uri="{FF2B5EF4-FFF2-40B4-BE49-F238E27FC236}">
                  <a16:creationId xmlns:a16="http://schemas.microsoft.com/office/drawing/2014/main" id="{1252684C-236A-E712-3B18-212EFBECAE78}"/>
                </a:ext>
              </a:extLst>
            </p:cNvPr>
            <p:cNvSpPr/>
            <p:nvPr/>
          </p:nvSpPr>
          <p:spPr>
            <a:xfrm>
              <a:off x="500368" y="3429000"/>
              <a:ext cx="4409562" cy="1744717"/>
            </a:xfrm>
            <a:prstGeom prst="roundRect">
              <a:avLst>
                <a:gd name="adj" fmla="val 22933"/>
              </a:avLst>
            </a:prstGeom>
            <a:solidFill>
              <a:srgbClr val="27AD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E162D7E-31E7-473A-5AE0-1670DD64217A}"/>
                </a:ext>
              </a:extLst>
            </p:cNvPr>
            <p:cNvSpPr txBox="1"/>
            <p:nvPr/>
          </p:nvSpPr>
          <p:spPr>
            <a:xfrm>
              <a:off x="1858573" y="3577449"/>
              <a:ext cx="2912210" cy="1323439"/>
            </a:xfrm>
            <a:prstGeom prst="rect">
              <a:avLst/>
            </a:prstGeom>
            <a:noFill/>
          </p:spPr>
          <p:txBody>
            <a:bodyPr wrap="square" rtlCol="0">
              <a:spAutoFit/>
            </a:bodyPr>
            <a:lstStyle/>
            <a:p>
              <a:r>
                <a:rPr lang="en-GB" sz="8000" dirty="0">
                  <a:solidFill>
                    <a:schemeClr val="bg1"/>
                  </a:solidFill>
                  <a:latin typeface="Barlow ExtraBold" panose="00000900000000000000" pitchFamily="2" charset="0"/>
                </a:rPr>
                <a:t>FLEX</a:t>
              </a:r>
            </a:p>
          </p:txBody>
        </p:sp>
      </p:grpSp>
      <p:pic>
        <p:nvPicPr>
          <p:cNvPr id="11" name="Picture 10" descr="A black and white logo&#10;&#10;AI-generated content may be incorrect.">
            <a:extLst>
              <a:ext uri="{FF2B5EF4-FFF2-40B4-BE49-F238E27FC236}">
                <a16:creationId xmlns:a16="http://schemas.microsoft.com/office/drawing/2014/main" id="{269F0A7C-3506-EF96-353C-7E7BDC87BDA7}"/>
              </a:ext>
            </a:extLst>
          </p:cNvPr>
          <p:cNvPicPr>
            <a:picLocks noChangeAspect="1"/>
          </p:cNvPicPr>
          <p:nvPr/>
        </p:nvPicPr>
        <p:blipFill>
          <a:blip r:embed="rId6"/>
          <a:stretch>
            <a:fillRect/>
          </a:stretch>
        </p:blipFill>
        <p:spPr>
          <a:xfrm>
            <a:off x="9690377" y="869525"/>
            <a:ext cx="1872974" cy="1053548"/>
          </a:xfrm>
          <a:prstGeom prst="rect">
            <a:avLst/>
          </a:prstGeom>
        </p:spPr>
      </p:pic>
      <p:sp>
        <p:nvSpPr>
          <p:cNvPr id="14" name="Isosceles Triangle 13">
            <a:extLst>
              <a:ext uri="{FF2B5EF4-FFF2-40B4-BE49-F238E27FC236}">
                <a16:creationId xmlns:a16="http://schemas.microsoft.com/office/drawing/2014/main" id="{6E87F0E1-E086-4489-4624-2EE654AE1653}"/>
              </a:ext>
            </a:extLst>
          </p:cNvPr>
          <p:cNvSpPr/>
          <p:nvPr/>
        </p:nvSpPr>
        <p:spPr>
          <a:xfrm rot="3503074">
            <a:off x="2451701" y="2829953"/>
            <a:ext cx="506895" cy="403323"/>
          </a:xfrm>
          <a:prstGeom prst="triangle">
            <a:avLst/>
          </a:prstGeom>
          <a:solidFill>
            <a:srgbClr val="27AD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33">
            <a:extLst>
              <a:ext uri="{FF2B5EF4-FFF2-40B4-BE49-F238E27FC236}">
                <a16:creationId xmlns:a16="http://schemas.microsoft.com/office/drawing/2014/main" id="{F3FABD3F-61D1-529F-DB87-D0644F2E2790}"/>
              </a:ext>
            </a:extLst>
          </p:cNvPr>
          <p:cNvSpPr>
            <a:spLocks noChangeAspect="1"/>
          </p:cNvSpPr>
          <p:nvPr/>
        </p:nvSpPr>
        <p:spPr>
          <a:xfrm>
            <a:off x="689205" y="1771237"/>
            <a:ext cx="980531" cy="567756"/>
          </a:xfrm>
          <a:custGeom>
            <a:avLst/>
            <a:gdLst>
              <a:gd name="connsiteX0" fmla="*/ 4206490 w 5992240"/>
              <a:gd name="connsiteY0" fmla="*/ 2860277 h 3550848"/>
              <a:gd name="connsiteX1" fmla="*/ 5877142 w 5992240"/>
              <a:gd name="connsiteY1" fmla="*/ 2860278 h 3550848"/>
              <a:gd name="connsiteX2" fmla="*/ 5992240 w 5992240"/>
              <a:gd name="connsiteY2" fmla="*/ 2975376 h 3550848"/>
              <a:gd name="connsiteX3" fmla="*/ 5992240 w 5992240"/>
              <a:gd name="connsiteY3" fmla="*/ 3435751 h 3550848"/>
              <a:gd name="connsiteX4" fmla="*/ 5877143 w 5992240"/>
              <a:gd name="connsiteY4" fmla="*/ 3550848 h 3550848"/>
              <a:gd name="connsiteX5" fmla="*/ 4206490 w 5992240"/>
              <a:gd name="connsiteY5" fmla="*/ 3550848 h 3550848"/>
              <a:gd name="connsiteX6" fmla="*/ 4091393 w 5992240"/>
              <a:gd name="connsiteY6" fmla="*/ 3435751 h 3550848"/>
              <a:gd name="connsiteX7" fmla="*/ 4091392 w 5992240"/>
              <a:gd name="connsiteY7" fmla="*/ 2975375 h 3550848"/>
              <a:gd name="connsiteX8" fmla="*/ 4206490 w 5992240"/>
              <a:gd name="connsiteY8" fmla="*/ 2860277 h 3550848"/>
              <a:gd name="connsiteX9" fmla="*/ 115098 w 5992240"/>
              <a:gd name="connsiteY9" fmla="*/ 2860276 h 3550848"/>
              <a:gd name="connsiteX10" fmla="*/ 1785750 w 5992240"/>
              <a:gd name="connsiteY10" fmla="*/ 2860276 h 3550848"/>
              <a:gd name="connsiteX11" fmla="*/ 1900848 w 5992240"/>
              <a:gd name="connsiteY11" fmla="*/ 2975375 h 3550848"/>
              <a:gd name="connsiteX12" fmla="*/ 1900848 w 5992240"/>
              <a:gd name="connsiteY12" fmla="*/ 3435750 h 3550848"/>
              <a:gd name="connsiteX13" fmla="*/ 1785750 w 5992240"/>
              <a:gd name="connsiteY13" fmla="*/ 3550848 h 3550848"/>
              <a:gd name="connsiteX14" fmla="*/ 115099 w 5992240"/>
              <a:gd name="connsiteY14" fmla="*/ 3550848 h 3550848"/>
              <a:gd name="connsiteX15" fmla="*/ 0 w 5992240"/>
              <a:gd name="connsiteY15" fmla="*/ 3435750 h 3550848"/>
              <a:gd name="connsiteX16" fmla="*/ 1 w 5992240"/>
              <a:gd name="connsiteY16" fmla="*/ 2975374 h 3550848"/>
              <a:gd name="connsiteX17" fmla="*/ 115098 w 5992240"/>
              <a:gd name="connsiteY17" fmla="*/ 2860276 h 3550848"/>
              <a:gd name="connsiteX18" fmla="*/ 5550236 w 5992240"/>
              <a:gd name="connsiteY18" fmla="*/ 1413882 h 3550848"/>
              <a:gd name="connsiteX19" fmla="*/ 5569690 w 5992240"/>
              <a:gd name="connsiteY19" fmla="*/ 1428810 h 3550848"/>
              <a:gd name="connsiteX20" fmla="*/ 5633762 w 5992240"/>
              <a:gd name="connsiteY20" fmla="*/ 1539787 h 3550848"/>
              <a:gd name="connsiteX21" fmla="*/ 5622035 w 5992240"/>
              <a:gd name="connsiteY21" fmla="*/ 1583551 h 3550848"/>
              <a:gd name="connsiteX22" fmla="*/ 4038159 w 5992240"/>
              <a:gd name="connsiteY22" fmla="*/ 2498002 h 3550848"/>
              <a:gd name="connsiteX23" fmla="*/ 5752710 w 5992240"/>
              <a:gd name="connsiteY23" fmla="*/ 1873957 h 3550848"/>
              <a:gd name="connsiteX24" fmla="*/ 5793772 w 5992240"/>
              <a:gd name="connsiteY24" fmla="*/ 1893105 h 3550848"/>
              <a:gd name="connsiteX25" fmla="*/ 5837600 w 5992240"/>
              <a:gd name="connsiteY25" fmla="*/ 2013522 h 3550848"/>
              <a:gd name="connsiteX26" fmla="*/ 5818452 w 5992240"/>
              <a:gd name="connsiteY26" fmla="*/ 2054585 h 3550848"/>
              <a:gd name="connsiteX27" fmla="*/ 4098889 w 5992240"/>
              <a:gd name="connsiteY27" fmla="*/ 2680454 h 3550848"/>
              <a:gd name="connsiteX28" fmla="*/ 5898847 w 5992240"/>
              <a:gd name="connsiteY28" fmla="*/ 2363074 h 3550848"/>
              <a:gd name="connsiteX29" fmla="*/ 5935960 w 5992240"/>
              <a:gd name="connsiteY29" fmla="*/ 2389061 h 3550848"/>
              <a:gd name="connsiteX30" fmla="*/ 5958213 w 5992240"/>
              <a:gd name="connsiteY30" fmla="*/ 2515260 h 3550848"/>
              <a:gd name="connsiteX31" fmla="*/ 5932226 w 5992240"/>
              <a:gd name="connsiteY31" fmla="*/ 2552374 h 3550848"/>
              <a:gd name="connsiteX32" fmla="*/ 4123357 w 5992240"/>
              <a:gd name="connsiteY32" fmla="*/ 2871326 h 3550848"/>
              <a:gd name="connsiteX33" fmla="*/ 4086244 w 5992240"/>
              <a:gd name="connsiteY33" fmla="*/ 2845338 h 3550848"/>
              <a:gd name="connsiteX34" fmla="*/ 4063991 w 5992240"/>
              <a:gd name="connsiteY34" fmla="*/ 2719140 h 3550848"/>
              <a:gd name="connsiteX35" fmla="*/ 4069298 w 5992240"/>
              <a:gd name="connsiteY35" fmla="*/ 2695200 h 3550848"/>
              <a:gd name="connsiteX36" fmla="*/ 4089002 w 5992240"/>
              <a:gd name="connsiteY36" fmla="*/ 2682648 h 3550848"/>
              <a:gd name="connsiteX37" fmla="*/ 4067954 w 5992240"/>
              <a:gd name="connsiteY37" fmla="*/ 2681729 h 3550848"/>
              <a:gd name="connsiteX38" fmla="*/ 4051388 w 5992240"/>
              <a:gd name="connsiteY38" fmla="*/ 2663651 h 3550848"/>
              <a:gd name="connsiteX39" fmla="*/ 4007560 w 5992240"/>
              <a:gd name="connsiteY39" fmla="*/ 2543233 h 3550848"/>
              <a:gd name="connsiteX40" fmla="*/ 4008629 w 5992240"/>
              <a:gd name="connsiteY40" fmla="*/ 2518736 h 3550848"/>
              <a:gd name="connsiteX41" fmla="*/ 4026226 w 5992240"/>
              <a:gd name="connsiteY41" fmla="*/ 2502612 h 3550848"/>
              <a:gd name="connsiteX42" fmla="*/ 4007033 w 5992240"/>
              <a:gd name="connsiteY42" fmla="*/ 2505139 h 3550848"/>
              <a:gd name="connsiteX43" fmla="*/ 3987580 w 5992240"/>
              <a:gd name="connsiteY43" fmla="*/ 2490212 h 3550848"/>
              <a:gd name="connsiteX44" fmla="*/ 3923507 w 5992240"/>
              <a:gd name="connsiteY44" fmla="*/ 2379234 h 3550848"/>
              <a:gd name="connsiteX45" fmla="*/ 3935233 w 5992240"/>
              <a:gd name="connsiteY45" fmla="*/ 2335470 h 3550848"/>
              <a:gd name="connsiteX46" fmla="*/ 5525925 w 5992240"/>
              <a:gd name="connsiteY46" fmla="*/ 1417084 h 3550848"/>
              <a:gd name="connsiteX47" fmla="*/ 5550236 w 5992240"/>
              <a:gd name="connsiteY47" fmla="*/ 1413882 h 3550848"/>
              <a:gd name="connsiteX48" fmla="*/ 442005 w 5992240"/>
              <a:gd name="connsiteY48" fmla="*/ 1413882 h 3550848"/>
              <a:gd name="connsiteX49" fmla="*/ 466314 w 5992240"/>
              <a:gd name="connsiteY49" fmla="*/ 1417082 h 3550848"/>
              <a:gd name="connsiteX50" fmla="*/ 2057007 w 5992240"/>
              <a:gd name="connsiteY50" fmla="*/ 2335470 h 3550848"/>
              <a:gd name="connsiteX51" fmla="*/ 2068734 w 5992240"/>
              <a:gd name="connsiteY51" fmla="*/ 2379234 h 3550848"/>
              <a:gd name="connsiteX52" fmla="*/ 2004660 w 5992240"/>
              <a:gd name="connsiteY52" fmla="*/ 2490211 h 3550848"/>
              <a:gd name="connsiteX53" fmla="*/ 1985208 w 5992240"/>
              <a:gd name="connsiteY53" fmla="*/ 2505138 h 3550848"/>
              <a:gd name="connsiteX54" fmla="*/ 1966014 w 5992240"/>
              <a:gd name="connsiteY54" fmla="*/ 2502611 h 3550848"/>
              <a:gd name="connsiteX55" fmla="*/ 1983611 w 5992240"/>
              <a:gd name="connsiteY55" fmla="*/ 2518736 h 3550848"/>
              <a:gd name="connsiteX56" fmla="*/ 1984681 w 5992240"/>
              <a:gd name="connsiteY56" fmla="*/ 2543232 h 3550848"/>
              <a:gd name="connsiteX57" fmla="*/ 1940852 w 5992240"/>
              <a:gd name="connsiteY57" fmla="*/ 2663650 h 3550848"/>
              <a:gd name="connsiteX58" fmla="*/ 1924287 w 5992240"/>
              <a:gd name="connsiteY58" fmla="*/ 2681729 h 3550848"/>
              <a:gd name="connsiteX59" fmla="*/ 1903238 w 5992240"/>
              <a:gd name="connsiteY59" fmla="*/ 2682647 h 3550848"/>
              <a:gd name="connsiteX60" fmla="*/ 1922942 w 5992240"/>
              <a:gd name="connsiteY60" fmla="*/ 2695200 h 3550848"/>
              <a:gd name="connsiteX61" fmla="*/ 1928249 w 5992240"/>
              <a:gd name="connsiteY61" fmla="*/ 2719139 h 3550848"/>
              <a:gd name="connsiteX62" fmla="*/ 1905997 w 5992240"/>
              <a:gd name="connsiteY62" fmla="*/ 2845338 h 3550848"/>
              <a:gd name="connsiteX63" fmla="*/ 1868883 w 5992240"/>
              <a:gd name="connsiteY63" fmla="*/ 2871326 h 3550848"/>
              <a:gd name="connsiteX64" fmla="*/ 60015 w 5992240"/>
              <a:gd name="connsiteY64" fmla="*/ 2552372 h 3550848"/>
              <a:gd name="connsiteX65" fmla="*/ 34028 w 5992240"/>
              <a:gd name="connsiteY65" fmla="*/ 2515258 h 3550848"/>
              <a:gd name="connsiteX66" fmla="*/ 56281 w 5992240"/>
              <a:gd name="connsiteY66" fmla="*/ 2389060 h 3550848"/>
              <a:gd name="connsiteX67" fmla="*/ 93393 w 5992240"/>
              <a:gd name="connsiteY67" fmla="*/ 2363073 h 3550848"/>
              <a:gd name="connsiteX68" fmla="*/ 1893350 w 5992240"/>
              <a:gd name="connsiteY68" fmla="*/ 2680454 h 3550848"/>
              <a:gd name="connsiteX69" fmla="*/ 173788 w 5992240"/>
              <a:gd name="connsiteY69" fmla="*/ 2054584 h 3550848"/>
              <a:gd name="connsiteX70" fmla="*/ 154640 w 5992240"/>
              <a:gd name="connsiteY70" fmla="*/ 2013521 h 3550848"/>
              <a:gd name="connsiteX71" fmla="*/ 198468 w 5992240"/>
              <a:gd name="connsiteY71" fmla="*/ 1893104 h 3550848"/>
              <a:gd name="connsiteX72" fmla="*/ 239531 w 5992240"/>
              <a:gd name="connsiteY72" fmla="*/ 1873956 h 3550848"/>
              <a:gd name="connsiteX73" fmla="*/ 1954080 w 5992240"/>
              <a:gd name="connsiteY73" fmla="*/ 2498001 h 3550848"/>
              <a:gd name="connsiteX74" fmla="*/ 370205 w 5992240"/>
              <a:gd name="connsiteY74" fmla="*/ 1583550 h 3550848"/>
              <a:gd name="connsiteX75" fmla="*/ 358479 w 5992240"/>
              <a:gd name="connsiteY75" fmla="*/ 1539786 h 3550848"/>
              <a:gd name="connsiteX76" fmla="*/ 422552 w 5992240"/>
              <a:gd name="connsiteY76" fmla="*/ 1428808 h 3550848"/>
              <a:gd name="connsiteX77" fmla="*/ 442005 w 5992240"/>
              <a:gd name="connsiteY77" fmla="*/ 1413882 h 3550848"/>
              <a:gd name="connsiteX78" fmla="*/ 5236692 w 5992240"/>
              <a:gd name="connsiteY78" fmla="*/ 1004671 h 3550848"/>
              <a:gd name="connsiteX79" fmla="*/ 5258441 w 5992240"/>
              <a:gd name="connsiteY79" fmla="*/ 1015993 h 3550848"/>
              <a:gd name="connsiteX80" fmla="*/ 5340810 w 5992240"/>
              <a:gd name="connsiteY80" fmla="*/ 1114158 h 3550848"/>
              <a:gd name="connsiteX81" fmla="*/ 5336862 w 5992240"/>
              <a:gd name="connsiteY81" fmla="*/ 1159293 h 3550848"/>
              <a:gd name="connsiteX82" fmla="*/ 3929813 w 5992240"/>
              <a:gd name="connsiteY82" fmla="*/ 2339949 h 3550848"/>
              <a:gd name="connsiteX83" fmla="*/ 3884677 w 5992240"/>
              <a:gd name="connsiteY83" fmla="*/ 2336001 h 3550848"/>
              <a:gd name="connsiteX84" fmla="*/ 3802308 w 5992240"/>
              <a:gd name="connsiteY84" fmla="*/ 2237835 h 3550848"/>
              <a:gd name="connsiteX85" fmla="*/ 3806256 w 5992240"/>
              <a:gd name="connsiteY85" fmla="*/ 2192700 h 3550848"/>
              <a:gd name="connsiteX86" fmla="*/ 5213306 w 5992240"/>
              <a:gd name="connsiteY86" fmla="*/ 1012044 h 3550848"/>
              <a:gd name="connsiteX87" fmla="*/ 5236692 w 5992240"/>
              <a:gd name="connsiteY87" fmla="*/ 1004671 h 3550848"/>
              <a:gd name="connsiteX88" fmla="*/ 755549 w 5992240"/>
              <a:gd name="connsiteY88" fmla="*/ 1004670 h 3550848"/>
              <a:gd name="connsiteX89" fmla="*/ 778934 w 5992240"/>
              <a:gd name="connsiteY89" fmla="*/ 1012043 h 3550848"/>
              <a:gd name="connsiteX90" fmla="*/ 2185984 w 5992240"/>
              <a:gd name="connsiteY90" fmla="*/ 2192700 h 3550848"/>
              <a:gd name="connsiteX91" fmla="*/ 2189933 w 5992240"/>
              <a:gd name="connsiteY91" fmla="*/ 2237835 h 3550848"/>
              <a:gd name="connsiteX92" fmla="*/ 2107563 w 5992240"/>
              <a:gd name="connsiteY92" fmla="*/ 2336000 h 3550848"/>
              <a:gd name="connsiteX93" fmla="*/ 2062427 w 5992240"/>
              <a:gd name="connsiteY93" fmla="*/ 2339949 h 3550848"/>
              <a:gd name="connsiteX94" fmla="*/ 655377 w 5992240"/>
              <a:gd name="connsiteY94" fmla="*/ 1159293 h 3550848"/>
              <a:gd name="connsiteX95" fmla="*/ 651429 w 5992240"/>
              <a:gd name="connsiteY95" fmla="*/ 1114157 h 3550848"/>
              <a:gd name="connsiteX96" fmla="*/ 733799 w 5992240"/>
              <a:gd name="connsiteY96" fmla="*/ 1015992 h 3550848"/>
              <a:gd name="connsiteX97" fmla="*/ 755549 w 5992240"/>
              <a:gd name="connsiteY97" fmla="*/ 1004670 h 3550848"/>
              <a:gd name="connsiteX98" fmla="*/ 4856335 w 5992240"/>
              <a:gd name="connsiteY98" fmla="*/ 649712 h 3550848"/>
              <a:gd name="connsiteX99" fmla="*/ 4879721 w 5992240"/>
              <a:gd name="connsiteY99" fmla="*/ 657085 h 3550848"/>
              <a:gd name="connsiteX100" fmla="*/ 4977886 w 5992240"/>
              <a:gd name="connsiteY100" fmla="*/ 739456 h 3550848"/>
              <a:gd name="connsiteX101" fmla="*/ 4981834 w 5992240"/>
              <a:gd name="connsiteY101" fmla="*/ 784591 h 3550848"/>
              <a:gd name="connsiteX102" fmla="*/ 3801180 w 5992240"/>
              <a:gd name="connsiteY102" fmla="*/ 2191642 h 3550848"/>
              <a:gd name="connsiteX103" fmla="*/ 3756045 w 5992240"/>
              <a:gd name="connsiteY103" fmla="*/ 2195591 h 3550848"/>
              <a:gd name="connsiteX104" fmla="*/ 3657879 w 5992240"/>
              <a:gd name="connsiteY104" fmla="*/ 2113221 h 3550848"/>
              <a:gd name="connsiteX105" fmla="*/ 3653931 w 5992240"/>
              <a:gd name="connsiteY105" fmla="*/ 2068086 h 3550848"/>
              <a:gd name="connsiteX106" fmla="*/ 4834586 w 5992240"/>
              <a:gd name="connsiteY106" fmla="*/ 661034 h 3550848"/>
              <a:gd name="connsiteX107" fmla="*/ 4856335 w 5992240"/>
              <a:gd name="connsiteY107" fmla="*/ 649712 h 3550848"/>
              <a:gd name="connsiteX108" fmla="*/ 1135905 w 5992240"/>
              <a:gd name="connsiteY108" fmla="*/ 649711 h 3550848"/>
              <a:gd name="connsiteX109" fmla="*/ 1157654 w 5992240"/>
              <a:gd name="connsiteY109" fmla="*/ 661033 h 3550848"/>
              <a:gd name="connsiteX110" fmla="*/ 2338310 w 5992240"/>
              <a:gd name="connsiteY110" fmla="*/ 2068085 h 3550848"/>
              <a:gd name="connsiteX111" fmla="*/ 2334361 w 5992240"/>
              <a:gd name="connsiteY111" fmla="*/ 2113220 h 3550848"/>
              <a:gd name="connsiteX112" fmla="*/ 2236195 w 5992240"/>
              <a:gd name="connsiteY112" fmla="*/ 2195591 h 3550848"/>
              <a:gd name="connsiteX113" fmla="*/ 2191060 w 5992240"/>
              <a:gd name="connsiteY113" fmla="*/ 2191642 h 3550848"/>
              <a:gd name="connsiteX114" fmla="*/ 1010405 w 5992240"/>
              <a:gd name="connsiteY114" fmla="*/ 784590 h 3550848"/>
              <a:gd name="connsiteX115" fmla="*/ 1014354 w 5992240"/>
              <a:gd name="connsiteY115" fmla="*/ 739455 h 3550848"/>
              <a:gd name="connsiteX116" fmla="*/ 1112519 w 5992240"/>
              <a:gd name="connsiteY116" fmla="*/ 657084 h 3550848"/>
              <a:gd name="connsiteX117" fmla="*/ 1135905 w 5992240"/>
              <a:gd name="connsiteY117" fmla="*/ 649711 h 3550848"/>
              <a:gd name="connsiteX118" fmla="*/ 4418272 w 5992240"/>
              <a:gd name="connsiteY118" fmla="*/ 367291 h 3550848"/>
              <a:gd name="connsiteX119" fmla="*/ 4442582 w 5992240"/>
              <a:gd name="connsiteY119" fmla="*/ 370492 h 3550848"/>
              <a:gd name="connsiteX120" fmla="*/ 4553560 w 5992240"/>
              <a:gd name="connsiteY120" fmla="*/ 434565 h 3550848"/>
              <a:gd name="connsiteX121" fmla="*/ 4565287 w 5992240"/>
              <a:gd name="connsiteY121" fmla="*/ 478328 h 3550848"/>
              <a:gd name="connsiteX122" fmla="*/ 3646900 w 5992240"/>
              <a:gd name="connsiteY122" fmla="*/ 2069022 h 3550848"/>
              <a:gd name="connsiteX123" fmla="*/ 3603136 w 5992240"/>
              <a:gd name="connsiteY123" fmla="*/ 2080749 h 3550848"/>
              <a:gd name="connsiteX124" fmla="*/ 3492159 w 5992240"/>
              <a:gd name="connsiteY124" fmla="*/ 2016675 h 3550848"/>
              <a:gd name="connsiteX125" fmla="*/ 3480433 w 5992240"/>
              <a:gd name="connsiteY125" fmla="*/ 1972912 h 3550848"/>
              <a:gd name="connsiteX126" fmla="*/ 4398818 w 5992240"/>
              <a:gd name="connsiteY126" fmla="*/ 382219 h 3550848"/>
              <a:gd name="connsiteX127" fmla="*/ 4418272 w 5992240"/>
              <a:gd name="connsiteY127" fmla="*/ 367291 h 3550848"/>
              <a:gd name="connsiteX128" fmla="*/ 1573967 w 5992240"/>
              <a:gd name="connsiteY128" fmla="*/ 367291 h 3550848"/>
              <a:gd name="connsiteX129" fmla="*/ 1593420 w 5992240"/>
              <a:gd name="connsiteY129" fmla="*/ 382218 h 3550848"/>
              <a:gd name="connsiteX130" fmla="*/ 2511807 w 5992240"/>
              <a:gd name="connsiteY130" fmla="*/ 1972912 h 3550848"/>
              <a:gd name="connsiteX131" fmla="*/ 2500081 w 5992240"/>
              <a:gd name="connsiteY131" fmla="*/ 2016676 h 3550848"/>
              <a:gd name="connsiteX132" fmla="*/ 2389104 w 5992240"/>
              <a:gd name="connsiteY132" fmla="*/ 2080749 h 3550848"/>
              <a:gd name="connsiteX133" fmla="*/ 2345341 w 5992240"/>
              <a:gd name="connsiteY133" fmla="*/ 2069022 h 3550848"/>
              <a:gd name="connsiteX134" fmla="*/ 1426953 w 5992240"/>
              <a:gd name="connsiteY134" fmla="*/ 478328 h 3550848"/>
              <a:gd name="connsiteX135" fmla="*/ 1438680 w 5992240"/>
              <a:gd name="connsiteY135" fmla="*/ 434564 h 3550848"/>
              <a:gd name="connsiteX136" fmla="*/ 1549657 w 5992240"/>
              <a:gd name="connsiteY136" fmla="*/ 370491 h 3550848"/>
              <a:gd name="connsiteX137" fmla="*/ 1573967 w 5992240"/>
              <a:gd name="connsiteY137" fmla="*/ 367291 h 3550848"/>
              <a:gd name="connsiteX138" fmla="*/ 3962507 w 5992240"/>
              <a:gd name="connsiteY138" fmla="*/ 160090 h 3550848"/>
              <a:gd name="connsiteX139" fmla="*/ 4082925 w 5992240"/>
              <a:gd name="connsiteY139" fmla="*/ 203919 h 3550848"/>
              <a:gd name="connsiteX140" fmla="*/ 4102073 w 5992240"/>
              <a:gd name="connsiteY140" fmla="*/ 244981 h 3550848"/>
              <a:gd name="connsiteX141" fmla="*/ 3473860 w 5992240"/>
              <a:gd name="connsiteY141" fmla="*/ 1970985 h 3550848"/>
              <a:gd name="connsiteX142" fmla="*/ 3432797 w 5992240"/>
              <a:gd name="connsiteY142" fmla="*/ 1990133 h 3550848"/>
              <a:gd name="connsiteX143" fmla="*/ 3312380 w 5992240"/>
              <a:gd name="connsiteY143" fmla="*/ 1946304 h 3550848"/>
              <a:gd name="connsiteX144" fmla="*/ 3293232 w 5992240"/>
              <a:gd name="connsiteY144" fmla="*/ 1905242 h 3550848"/>
              <a:gd name="connsiteX145" fmla="*/ 3921445 w 5992240"/>
              <a:gd name="connsiteY145" fmla="*/ 179238 h 3550848"/>
              <a:gd name="connsiteX146" fmla="*/ 3962507 w 5992240"/>
              <a:gd name="connsiteY146" fmla="*/ 160090 h 3550848"/>
              <a:gd name="connsiteX147" fmla="*/ 2029732 w 5992240"/>
              <a:gd name="connsiteY147" fmla="*/ 160090 h 3550848"/>
              <a:gd name="connsiteX148" fmla="*/ 2070794 w 5992240"/>
              <a:gd name="connsiteY148" fmla="*/ 179237 h 3550848"/>
              <a:gd name="connsiteX149" fmla="*/ 2699008 w 5992240"/>
              <a:gd name="connsiteY149" fmla="*/ 1905242 h 3550848"/>
              <a:gd name="connsiteX150" fmla="*/ 2679860 w 5992240"/>
              <a:gd name="connsiteY150" fmla="*/ 1946304 h 3550848"/>
              <a:gd name="connsiteX151" fmla="*/ 2559442 w 5992240"/>
              <a:gd name="connsiteY151" fmla="*/ 1990133 h 3550848"/>
              <a:gd name="connsiteX152" fmla="*/ 2518381 w 5992240"/>
              <a:gd name="connsiteY152" fmla="*/ 1970985 h 3550848"/>
              <a:gd name="connsiteX153" fmla="*/ 1890167 w 5992240"/>
              <a:gd name="connsiteY153" fmla="*/ 244981 h 3550848"/>
              <a:gd name="connsiteX154" fmla="*/ 1909315 w 5992240"/>
              <a:gd name="connsiteY154" fmla="*/ 203918 h 3550848"/>
              <a:gd name="connsiteX155" fmla="*/ 2539639 w 5992240"/>
              <a:gd name="connsiteY155" fmla="*/ 37944 h 3550848"/>
              <a:gd name="connsiteX156" fmla="*/ 2576753 w 5992240"/>
              <a:gd name="connsiteY156" fmla="*/ 63931 h 3550848"/>
              <a:gd name="connsiteX157" fmla="*/ 2895705 w 5992240"/>
              <a:gd name="connsiteY157" fmla="*/ 1872801 h 3550848"/>
              <a:gd name="connsiteX158" fmla="*/ 2869718 w 5992240"/>
              <a:gd name="connsiteY158" fmla="*/ 1909914 h 3550848"/>
              <a:gd name="connsiteX159" fmla="*/ 2743519 w 5992240"/>
              <a:gd name="connsiteY159" fmla="*/ 1932166 h 3550848"/>
              <a:gd name="connsiteX160" fmla="*/ 2706406 w 5992240"/>
              <a:gd name="connsiteY160" fmla="*/ 1906179 h 3550848"/>
              <a:gd name="connsiteX161" fmla="*/ 2387453 w 5992240"/>
              <a:gd name="connsiteY161" fmla="*/ 97310 h 3550848"/>
              <a:gd name="connsiteX162" fmla="*/ 2413441 w 5992240"/>
              <a:gd name="connsiteY162" fmla="*/ 60196 h 3550848"/>
              <a:gd name="connsiteX163" fmla="*/ 3452600 w 5992240"/>
              <a:gd name="connsiteY163" fmla="*/ 37943 h 3550848"/>
              <a:gd name="connsiteX164" fmla="*/ 3578799 w 5992240"/>
              <a:gd name="connsiteY164" fmla="*/ 60195 h 3550848"/>
              <a:gd name="connsiteX165" fmla="*/ 3604786 w 5992240"/>
              <a:gd name="connsiteY165" fmla="*/ 97309 h 3550848"/>
              <a:gd name="connsiteX166" fmla="*/ 3285834 w 5992240"/>
              <a:gd name="connsiteY166" fmla="*/ 1906180 h 3550848"/>
              <a:gd name="connsiteX167" fmla="*/ 3248720 w 5992240"/>
              <a:gd name="connsiteY167" fmla="*/ 1932167 h 3550848"/>
              <a:gd name="connsiteX168" fmla="*/ 3122522 w 5992240"/>
              <a:gd name="connsiteY168" fmla="*/ 1909914 h 3550848"/>
              <a:gd name="connsiteX169" fmla="*/ 3096535 w 5992240"/>
              <a:gd name="connsiteY169" fmla="*/ 1872800 h 3550848"/>
              <a:gd name="connsiteX170" fmla="*/ 3415486 w 5992240"/>
              <a:gd name="connsiteY170" fmla="*/ 63930 h 3550848"/>
              <a:gd name="connsiteX171" fmla="*/ 3452600 w 5992240"/>
              <a:gd name="connsiteY171" fmla="*/ 37943 h 3550848"/>
              <a:gd name="connsiteX172" fmla="*/ 2932741 w 5992240"/>
              <a:gd name="connsiteY172" fmla="*/ 1 h 3550848"/>
              <a:gd name="connsiteX173" fmla="*/ 3060886 w 5992240"/>
              <a:gd name="connsiteY173" fmla="*/ 1 h 3550848"/>
              <a:gd name="connsiteX174" fmla="*/ 3092923 w 5992240"/>
              <a:gd name="connsiteY174" fmla="*/ 32039 h 3550848"/>
              <a:gd name="connsiteX175" fmla="*/ 3092924 w 5992240"/>
              <a:gd name="connsiteY175" fmla="*/ 1868813 h 3550848"/>
              <a:gd name="connsiteX176" fmla="*/ 3060887 w 5992240"/>
              <a:gd name="connsiteY176" fmla="*/ 1900850 h 3550848"/>
              <a:gd name="connsiteX177" fmla="*/ 2932741 w 5992240"/>
              <a:gd name="connsiteY177" fmla="*/ 1900850 h 3550848"/>
              <a:gd name="connsiteX178" fmla="*/ 2900704 w 5992240"/>
              <a:gd name="connsiteY178" fmla="*/ 1868813 h 3550848"/>
              <a:gd name="connsiteX179" fmla="*/ 2900704 w 5992240"/>
              <a:gd name="connsiteY179" fmla="*/ 32038 h 3550848"/>
              <a:gd name="connsiteX180" fmla="*/ 2932741 w 5992240"/>
              <a:gd name="connsiteY180" fmla="*/ 1 h 35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992240" h="3550848">
                <a:moveTo>
                  <a:pt x="4206490" y="2860277"/>
                </a:moveTo>
                <a:lnTo>
                  <a:pt x="5877142" y="2860278"/>
                </a:lnTo>
                <a:cubicBezTo>
                  <a:pt x="5940709" y="2860278"/>
                  <a:pt x="5992240" y="2911809"/>
                  <a:pt x="5992240" y="2975376"/>
                </a:cubicBezTo>
                <a:lnTo>
                  <a:pt x="5992240" y="3435751"/>
                </a:lnTo>
                <a:cubicBezTo>
                  <a:pt x="5992240" y="3499318"/>
                  <a:pt x="5940710" y="3550849"/>
                  <a:pt x="5877143" y="3550848"/>
                </a:cubicBezTo>
                <a:lnTo>
                  <a:pt x="4206490" y="3550848"/>
                </a:lnTo>
                <a:cubicBezTo>
                  <a:pt x="4142923" y="3550848"/>
                  <a:pt x="4091393" y="3499318"/>
                  <a:pt x="4091393" y="3435751"/>
                </a:cubicBezTo>
                <a:lnTo>
                  <a:pt x="4091392" y="2975375"/>
                </a:lnTo>
                <a:cubicBezTo>
                  <a:pt x="4091393" y="2911808"/>
                  <a:pt x="4142923" y="2860278"/>
                  <a:pt x="4206490" y="2860277"/>
                </a:cubicBezTo>
                <a:close/>
                <a:moveTo>
                  <a:pt x="115098" y="2860276"/>
                </a:moveTo>
                <a:lnTo>
                  <a:pt x="1785750" y="2860276"/>
                </a:lnTo>
                <a:cubicBezTo>
                  <a:pt x="1849317" y="2860277"/>
                  <a:pt x="1900848" y="2911808"/>
                  <a:pt x="1900848" y="2975375"/>
                </a:cubicBezTo>
                <a:lnTo>
                  <a:pt x="1900848" y="3435750"/>
                </a:lnTo>
                <a:cubicBezTo>
                  <a:pt x="1900849" y="3499317"/>
                  <a:pt x="1849317" y="3550848"/>
                  <a:pt x="1785750" y="3550848"/>
                </a:cubicBezTo>
                <a:lnTo>
                  <a:pt x="115099" y="3550848"/>
                </a:lnTo>
                <a:cubicBezTo>
                  <a:pt x="51532" y="3550848"/>
                  <a:pt x="1" y="3499317"/>
                  <a:pt x="0" y="3435750"/>
                </a:cubicBezTo>
                <a:lnTo>
                  <a:pt x="1" y="2975374"/>
                </a:lnTo>
                <a:cubicBezTo>
                  <a:pt x="1" y="2911808"/>
                  <a:pt x="51532" y="2860276"/>
                  <a:pt x="115098" y="2860276"/>
                </a:cubicBezTo>
                <a:close/>
                <a:moveTo>
                  <a:pt x="5550236" y="1413882"/>
                </a:moveTo>
                <a:cubicBezTo>
                  <a:pt x="5558156" y="1416005"/>
                  <a:pt x="5565266" y="1421148"/>
                  <a:pt x="5569690" y="1428810"/>
                </a:cubicBezTo>
                <a:lnTo>
                  <a:pt x="5633762" y="1539787"/>
                </a:lnTo>
                <a:cubicBezTo>
                  <a:pt x="5642608" y="1555110"/>
                  <a:pt x="5637359" y="1574703"/>
                  <a:pt x="5622035" y="1583551"/>
                </a:cubicBezTo>
                <a:lnTo>
                  <a:pt x="4038159" y="2498002"/>
                </a:lnTo>
                <a:lnTo>
                  <a:pt x="5752710" y="1873957"/>
                </a:lnTo>
                <a:cubicBezTo>
                  <a:pt x="5769336" y="1867905"/>
                  <a:pt x="5787720" y="1876477"/>
                  <a:pt x="5793772" y="1893105"/>
                </a:cubicBezTo>
                <a:lnTo>
                  <a:pt x="5837600" y="2013522"/>
                </a:lnTo>
                <a:cubicBezTo>
                  <a:pt x="5843652" y="2030149"/>
                  <a:pt x="5835080" y="2048534"/>
                  <a:pt x="5818452" y="2054585"/>
                </a:cubicBezTo>
                <a:lnTo>
                  <a:pt x="4098889" y="2680454"/>
                </a:lnTo>
                <a:lnTo>
                  <a:pt x="5898847" y="2363074"/>
                </a:lnTo>
                <a:cubicBezTo>
                  <a:pt x="5916272" y="2360001"/>
                  <a:pt x="5932888" y="2371636"/>
                  <a:pt x="5935960" y="2389061"/>
                </a:cubicBezTo>
                <a:lnTo>
                  <a:pt x="5958213" y="2515260"/>
                </a:lnTo>
                <a:cubicBezTo>
                  <a:pt x="5961285" y="2532685"/>
                  <a:pt x="5949651" y="2549301"/>
                  <a:pt x="5932226" y="2552374"/>
                </a:cubicBezTo>
                <a:lnTo>
                  <a:pt x="4123357" y="2871326"/>
                </a:lnTo>
                <a:cubicBezTo>
                  <a:pt x="4105932" y="2874399"/>
                  <a:pt x="4089316" y="2862764"/>
                  <a:pt x="4086244" y="2845338"/>
                </a:cubicBezTo>
                <a:lnTo>
                  <a:pt x="4063991" y="2719140"/>
                </a:lnTo>
                <a:cubicBezTo>
                  <a:pt x="4062455" y="2710427"/>
                  <a:pt x="4064595" y="2701917"/>
                  <a:pt x="4069298" y="2695200"/>
                </a:cubicBezTo>
                <a:lnTo>
                  <a:pt x="4089002" y="2682648"/>
                </a:lnTo>
                <a:lnTo>
                  <a:pt x="4067954" y="2681729"/>
                </a:lnTo>
                <a:cubicBezTo>
                  <a:pt x="4060523" y="2678264"/>
                  <a:pt x="4054414" y="2671964"/>
                  <a:pt x="4051388" y="2663651"/>
                </a:cubicBezTo>
                <a:lnTo>
                  <a:pt x="4007560" y="2543233"/>
                </a:lnTo>
                <a:cubicBezTo>
                  <a:pt x="4004534" y="2534920"/>
                  <a:pt x="4005164" y="2526167"/>
                  <a:pt x="4008629" y="2518736"/>
                </a:cubicBezTo>
                <a:lnTo>
                  <a:pt x="4026226" y="2502612"/>
                </a:lnTo>
                <a:lnTo>
                  <a:pt x="4007033" y="2505139"/>
                </a:lnTo>
                <a:cubicBezTo>
                  <a:pt x="3999113" y="2503017"/>
                  <a:pt x="3992004" y="2497874"/>
                  <a:pt x="3987580" y="2490212"/>
                </a:cubicBezTo>
                <a:lnTo>
                  <a:pt x="3923507" y="2379234"/>
                </a:lnTo>
                <a:cubicBezTo>
                  <a:pt x="3914660" y="2363911"/>
                  <a:pt x="3919910" y="2344317"/>
                  <a:pt x="3935233" y="2335470"/>
                </a:cubicBezTo>
                <a:lnTo>
                  <a:pt x="5525925" y="1417084"/>
                </a:lnTo>
                <a:cubicBezTo>
                  <a:pt x="5533587" y="1412659"/>
                  <a:pt x="5542316" y="1411761"/>
                  <a:pt x="5550236" y="1413882"/>
                </a:cubicBezTo>
                <a:close/>
                <a:moveTo>
                  <a:pt x="442005" y="1413882"/>
                </a:moveTo>
                <a:cubicBezTo>
                  <a:pt x="449924" y="1411759"/>
                  <a:pt x="458653" y="1412659"/>
                  <a:pt x="466314" y="1417082"/>
                </a:cubicBezTo>
                <a:lnTo>
                  <a:pt x="2057007" y="2335470"/>
                </a:lnTo>
                <a:cubicBezTo>
                  <a:pt x="2072330" y="2344317"/>
                  <a:pt x="2077580" y="2363910"/>
                  <a:pt x="2068734" y="2379234"/>
                </a:cubicBezTo>
                <a:lnTo>
                  <a:pt x="2004660" y="2490211"/>
                </a:lnTo>
                <a:cubicBezTo>
                  <a:pt x="2000237" y="2497873"/>
                  <a:pt x="1993127" y="2503016"/>
                  <a:pt x="1985208" y="2505138"/>
                </a:cubicBezTo>
                <a:lnTo>
                  <a:pt x="1966014" y="2502611"/>
                </a:lnTo>
                <a:lnTo>
                  <a:pt x="1983611" y="2518736"/>
                </a:lnTo>
                <a:cubicBezTo>
                  <a:pt x="1987076" y="2526167"/>
                  <a:pt x="1987707" y="2534919"/>
                  <a:pt x="1984681" y="2543232"/>
                </a:cubicBezTo>
                <a:lnTo>
                  <a:pt x="1940852" y="2663650"/>
                </a:lnTo>
                <a:cubicBezTo>
                  <a:pt x="1937826" y="2671964"/>
                  <a:pt x="1931717" y="2678264"/>
                  <a:pt x="1924287" y="2681729"/>
                </a:cubicBezTo>
                <a:lnTo>
                  <a:pt x="1903238" y="2682647"/>
                </a:lnTo>
                <a:lnTo>
                  <a:pt x="1922942" y="2695200"/>
                </a:lnTo>
                <a:cubicBezTo>
                  <a:pt x="1927645" y="2701917"/>
                  <a:pt x="1929785" y="2710427"/>
                  <a:pt x="1928249" y="2719139"/>
                </a:cubicBezTo>
                <a:lnTo>
                  <a:pt x="1905997" y="2845338"/>
                </a:lnTo>
                <a:cubicBezTo>
                  <a:pt x="1902924" y="2862763"/>
                  <a:pt x="1886309" y="2874398"/>
                  <a:pt x="1868883" y="2871326"/>
                </a:cubicBezTo>
                <a:lnTo>
                  <a:pt x="60015" y="2552372"/>
                </a:lnTo>
                <a:cubicBezTo>
                  <a:pt x="42589" y="2549300"/>
                  <a:pt x="30956" y="2532683"/>
                  <a:pt x="34028" y="2515258"/>
                </a:cubicBezTo>
                <a:lnTo>
                  <a:pt x="56281" y="2389060"/>
                </a:lnTo>
                <a:cubicBezTo>
                  <a:pt x="59352" y="2371634"/>
                  <a:pt x="75969" y="2360000"/>
                  <a:pt x="93393" y="2363073"/>
                </a:cubicBezTo>
                <a:lnTo>
                  <a:pt x="1893350" y="2680454"/>
                </a:lnTo>
                <a:lnTo>
                  <a:pt x="173788" y="2054584"/>
                </a:lnTo>
                <a:cubicBezTo>
                  <a:pt x="157162" y="2048532"/>
                  <a:pt x="148588" y="2030148"/>
                  <a:pt x="154640" y="2013521"/>
                </a:cubicBezTo>
                <a:lnTo>
                  <a:pt x="198468" y="1893104"/>
                </a:lnTo>
                <a:cubicBezTo>
                  <a:pt x="204520" y="1876476"/>
                  <a:pt x="222904" y="1867904"/>
                  <a:pt x="239531" y="1873956"/>
                </a:cubicBezTo>
                <a:lnTo>
                  <a:pt x="1954080" y="2498001"/>
                </a:lnTo>
                <a:lnTo>
                  <a:pt x="370205" y="1583550"/>
                </a:lnTo>
                <a:cubicBezTo>
                  <a:pt x="354882" y="1574703"/>
                  <a:pt x="349631" y="1555109"/>
                  <a:pt x="358479" y="1539786"/>
                </a:cubicBezTo>
                <a:lnTo>
                  <a:pt x="422552" y="1428808"/>
                </a:lnTo>
                <a:cubicBezTo>
                  <a:pt x="426975" y="1421147"/>
                  <a:pt x="434085" y="1416004"/>
                  <a:pt x="442005" y="1413882"/>
                </a:cubicBezTo>
                <a:close/>
                <a:moveTo>
                  <a:pt x="5236692" y="1004671"/>
                </a:moveTo>
                <a:cubicBezTo>
                  <a:pt x="5244859" y="1005385"/>
                  <a:pt x="5252754" y="1009216"/>
                  <a:pt x="5258441" y="1015993"/>
                </a:cubicBezTo>
                <a:lnTo>
                  <a:pt x="5340810" y="1114158"/>
                </a:lnTo>
                <a:cubicBezTo>
                  <a:pt x="5352184" y="1127713"/>
                  <a:pt x="5350417" y="1147920"/>
                  <a:pt x="5336862" y="1159293"/>
                </a:cubicBezTo>
                <a:lnTo>
                  <a:pt x="3929813" y="2339949"/>
                </a:lnTo>
                <a:cubicBezTo>
                  <a:pt x="3916258" y="2351323"/>
                  <a:pt x="3896051" y="2349555"/>
                  <a:pt x="3884677" y="2336001"/>
                </a:cubicBezTo>
                <a:lnTo>
                  <a:pt x="3802308" y="2237835"/>
                </a:lnTo>
                <a:cubicBezTo>
                  <a:pt x="3790934" y="2224281"/>
                  <a:pt x="3792702" y="2204074"/>
                  <a:pt x="3806256" y="2192700"/>
                </a:cubicBezTo>
                <a:lnTo>
                  <a:pt x="5213306" y="1012044"/>
                </a:lnTo>
                <a:cubicBezTo>
                  <a:pt x="5220083" y="1006357"/>
                  <a:pt x="5228524" y="1003956"/>
                  <a:pt x="5236692" y="1004671"/>
                </a:cubicBezTo>
                <a:close/>
                <a:moveTo>
                  <a:pt x="755549" y="1004670"/>
                </a:moveTo>
                <a:cubicBezTo>
                  <a:pt x="763717" y="1003955"/>
                  <a:pt x="772157" y="1006356"/>
                  <a:pt x="778934" y="1012043"/>
                </a:cubicBezTo>
                <a:lnTo>
                  <a:pt x="2185984" y="2192700"/>
                </a:lnTo>
                <a:cubicBezTo>
                  <a:pt x="2199539" y="2204073"/>
                  <a:pt x="2201306" y="2224281"/>
                  <a:pt x="2189933" y="2237835"/>
                </a:cubicBezTo>
                <a:lnTo>
                  <a:pt x="2107563" y="2336000"/>
                </a:lnTo>
                <a:cubicBezTo>
                  <a:pt x="2096189" y="2349555"/>
                  <a:pt x="2075982" y="2351322"/>
                  <a:pt x="2062427" y="2339949"/>
                </a:cubicBezTo>
                <a:lnTo>
                  <a:pt x="655377" y="1159293"/>
                </a:lnTo>
                <a:cubicBezTo>
                  <a:pt x="641824" y="1147919"/>
                  <a:pt x="640055" y="1127711"/>
                  <a:pt x="651429" y="1114157"/>
                </a:cubicBezTo>
                <a:lnTo>
                  <a:pt x="733799" y="1015992"/>
                </a:lnTo>
                <a:cubicBezTo>
                  <a:pt x="739486" y="1009215"/>
                  <a:pt x="747381" y="1005384"/>
                  <a:pt x="755549" y="1004670"/>
                </a:cubicBezTo>
                <a:close/>
                <a:moveTo>
                  <a:pt x="4856335" y="649712"/>
                </a:moveTo>
                <a:cubicBezTo>
                  <a:pt x="4864503" y="648997"/>
                  <a:pt x="4872943" y="651398"/>
                  <a:pt x="4879721" y="657085"/>
                </a:cubicBezTo>
                <a:lnTo>
                  <a:pt x="4977886" y="739456"/>
                </a:lnTo>
                <a:cubicBezTo>
                  <a:pt x="4991440" y="750829"/>
                  <a:pt x="4993208" y="771037"/>
                  <a:pt x="4981834" y="784591"/>
                </a:cubicBezTo>
                <a:lnTo>
                  <a:pt x="3801180" y="2191642"/>
                </a:lnTo>
                <a:cubicBezTo>
                  <a:pt x="3789806" y="2205196"/>
                  <a:pt x="3769599" y="2206964"/>
                  <a:pt x="3756045" y="2195591"/>
                </a:cubicBezTo>
                <a:lnTo>
                  <a:pt x="3657879" y="2113221"/>
                </a:lnTo>
                <a:cubicBezTo>
                  <a:pt x="3644325" y="2101847"/>
                  <a:pt x="3642557" y="2081639"/>
                  <a:pt x="3653931" y="2068086"/>
                </a:cubicBezTo>
                <a:lnTo>
                  <a:pt x="4834586" y="661034"/>
                </a:lnTo>
                <a:cubicBezTo>
                  <a:pt x="4840273" y="654257"/>
                  <a:pt x="4848168" y="650426"/>
                  <a:pt x="4856335" y="649712"/>
                </a:cubicBezTo>
                <a:close/>
                <a:moveTo>
                  <a:pt x="1135905" y="649711"/>
                </a:moveTo>
                <a:cubicBezTo>
                  <a:pt x="1144072" y="650425"/>
                  <a:pt x="1151967" y="654257"/>
                  <a:pt x="1157654" y="661033"/>
                </a:cubicBezTo>
                <a:lnTo>
                  <a:pt x="2338310" y="2068085"/>
                </a:lnTo>
                <a:cubicBezTo>
                  <a:pt x="2349683" y="2081639"/>
                  <a:pt x="2347915" y="2101846"/>
                  <a:pt x="2334361" y="2113220"/>
                </a:cubicBezTo>
                <a:lnTo>
                  <a:pt x="2236195" y="2195591"/>
                </a:lnTo>
                <a:cubicBezTo>
                  <a:pt x="2222641" y="2206964"/>
                  <a:pt x="2202434" y="2205196"/>
                  <a:pt x="2191060" y="2191642"/>
                </a:cubicBezTo>
                <a:lnTo>
                  <a:pt x="1010405" y="784590"/>
                </a:lnTo>
                <a:cubicBezTo>
                  <a:pt x="999032" y="771036"/>
                  <a:pt x="1000799" y="750829"/>
                  <a:pt x="1014354" y="739455"/>
                </a:cubicBezTo>
                <a:lnTo>
                  <a:pt x="1112519" y="657084"/>
                </a:lnTo>
                <a:cubicBezTo>
                  <a:pt x="1119297" y="651398"/>
                  <a:pt x="1127736" y="648996"/>
                  <a:pt x="1135905" y="649711"/>
                </a:cubicBezTo>
                <a:close/>
                <a:moveTo>
                  <a:pt x="4418272" y="367291"/>
                </a:moveTo>
                <a:cubicBezTo>
                  <a:pt x="4426192" y="365169"/>
                  <a:pt x="4434922" y="366069"/>
                  <a:pt x="4442582" y="370492"/>
                </a:cubicBezTo>
                <a:lnTo>
                  <a:pt x="4553560" y="434565"/>
                </a:lnTo>
                <a:cubicBezTo>
                  <a:pt x="4568883" y="443412"/>
                  <a:pt x="4574133" y="463005"/>
                  <a:pt x="4565287" y="478328"/>
                </a:cubicBezTo>
                <a:lnTo>
                  <a:pt x="3646900" y="2069022"/>
                </a:lnTo>
                <a:cubicBezTo>
                  <a:pt x="3638053" y="2084345"/>
                  <a:pt x="3618460" y="2089596"/>
                  <a:pt x="3603136" y="2080749"/>
                </a:cubicBezTo>
                <a:lnTo>
                  <a:pt x="3492159" y="2016675"/>
                </a:lnTo>
                <a:cubicBezTo>
                  <a:pt x="3476836" y="2007829"/>
                  <a:pt x="3471586" y="1988235"/>
                  <a:pt x="3480433" y="1972912"/>
                </a:cubicBezTo>
                <a:lnTo>
                  <a:pt x="4398818" y="382219"/>
                </a:lnTo>
                <a:cubicBezTo>
                  <a:pt x="4403242" y="374557"/>
                  <a:pt x="4410352" y="369413"/>
                  <a:pt x="4418272" y="367291"/>
                </a:cubicBezTo>
                <a:close/>
                <a:moveTo>
                  <a:pt x="1573967" y="367291"/>
                </a:moveTo>
                <a:cubicBezTo>
                  <a:pt x="1581887" y="369413"/>
                  <a:pt x="1588997" y="374557"/>
                  <a:pt x="1593420" y="382218"/>
                </a:cubicBezTo>
                <a:lnTo>
                  <a:pt x="2511807" y="1972912"/>
                </a:lnTo>
                <a:cubicBezTo>
                  <a:pt x="2520654" y="1988235"/>
                  <a:pt x="2515404" y="2007828"/>
                  <a:pt x="2500081" y="2016676"/>
                </a:cubicBezTo>
                <a:lnTo>
                  <a:pt x="2389104" y="2080749"/>
                </a:lnTo>
                <a:cubicBezTo>
                  <a:pt x="2373780" y="2089595"/>
                  <a:pt x="2354187" y="2084345"/>
                  <a:pt x="2345341" y="2069022"/>
                </a:cubicBezTo>
                <a:lnTo>
                  <a:pt x="1426953" y="478328"/>
                </a:lnTo>
                <a:cubicBezTo>
                  <a:pt x="1418106" y="463005"/>
                  <a:pt x="1423357" y="443411"/>
                  <a:pt x="1438680" y="434564"/>
                </a:cubicBezTo>
                <a:lnTo>
                  <a:pt x="1549657" y="370491"/>
                </a:lnTo>
                <a:cubicBezTo>
                  <a:pt x="1557319" y="366068"/>
                  <a:pt x="1566048" y="365169"/>
                  <a:pt x="1573967" y="367291"/>
                </a:cubicBezTo>
                <a:close/>
                <a:moveTo>
                  <a:pt x="3962507" y="160090"/>
                </a:moveTo>
                <a:lnTo>
                  <a:pt x="4082925" y="203919"/>
                </a:lnTo>
                <a:cubicBezTo>
                  <a:pt x="4099552" y="209970"/>
                  <a:pt x="4108124" y="228354"/>
                  <a:pt x="4102073" y="244981"/>
                </a:cubicBezTo>
                <a:lnTo>
                  <a:pt x="3473860" y="1970985"/>
                </a:lnTo>
                <a:cubicBezTo>
                  <a:pt x="3467808" y="1987612"/>
                  <a:pt x="3449424" y="1996185"/>
                  <a:pt x="3432797" y="1990133"/>
                </a:cubicBezTo>
                <a:lnTo>
                  <a:pt x="3312380" y="1946304"/>
                </a:lnTo>
                <a:cubicBezTo>
                  <a:pt x="3295753" y="1940253"/>
                  <a:pt x="3287180" y="1921869"/>
                  <a:pt x="3293232" y="1905242"/>
                </a:cubicBezTo>
                <a:lnTo>
                  <a:pt x="3921445" y="179238"/>
                </a:lnTo>
                <a:cubicBezTo>
                  <a:pt x="3927497" y="162611"/>
                  <a:pt x="3945881" y="154038"/>
                  <a:pt x="3962507" y="160090"/>
                </a:cubicBezTo>
                <a:close/>
                <a:moveTo>
                  <a:pt x="2029732" y="160090"/>
                </a:moveTo>
                <a:cubicBezTo>
                  <a:pt x="2046359" y="154038"/>
                  <a:pt x="2064743" y="162611"/>
                  <a:pt x="2070794" y="179237"/>
                </a:cubicBezTo>
                <a:lnTo>
                  <a:pt x="2699008" y="1905242"/>
                </a:lnTo>
                <a:cubicBezTo>
                  <a:pt x="2705060" y="1921869"/>
                  <a:pt x="2696487" y="1940252"/>
                  <a:pt x="2679860" y="1946304"/>
                </a:cubicBezTo>
                <a:lnTo>
                  <a:pt x="2559442" y="1990133"/>
                </a:lnTo>
                <a:cubicBezTo>
                  <a:pt x="2542816" y="1996185"/>
                  <a:pt x="2524432" y="1987612"/>
                  <a:pt x="2518381" y="1970985"/>
                </a:cubicBezTo>
                <a:lnTo>
                  <a:pt x="1890167" y="244981"/>
                </a:lnTo>
                <a:cubicBezTo>
                  <a:pt x="1884115" y="228354"/>
                  <a:pt x="1892688" y="209970"/>
                  <a:pt x="1909315" y="203918"/>
                </a:cubicBezTo>
                <a:close/>
                <a:moveTo>
                  <a:pt x="2539639" y="37944"/>
                </a:moveTo>
                <a:cubicBezTo>
                  <a:pt x="2557064" y="34870"/>
                  <a:pt x="2573680" y="46505"/>
                  <a:pt x="2576753" y="63931"/>
                </a:cubicBezTo>
                <a:lnTo>
                  <a:pt x="2895705" y="1872801"/>
                </a:lnTo>
                <a:cubicBezTo>
                  <a:pt x="2898778" y="1890226"/>
                  <a:pt x="2887143" y="1906842"/>
                  <a:pt x="2869718" y="1909914"/>
                </a:cubicBezTo>
                <a:lnTo>
                  <a:pt x="2743519" y="1932166"/>
                </a:lnTo>
                <a:cubicBezTo>
                  <a:pt x="2726094" y="1935239"/>
                  <a:pt x="2709478" y="1923604"/>
                  <a:pt x="2706406" y="1906179"/>
                </a:cubicBezTo>
                <a:lnTo>
                  <a:pt x="2387453" y="97310"/>
                </a:lnTo>
                <a:cubicBezTo>
                  <a:pt x="2384381" y="79884"/>
                  <a:pt x="2396015" y="63268"/>
                  <a:pt x="2413441" y="60196"/>
                </a:cubicBezTo>
                <a:close/>
                <a:moveTo>
                  <a:pt x="3452600" y="37943"/>
                </a:moveTo>
                <a:lnTo>
                  <a:pt x="3578799" y="60195"/>
                </a:lnTo>
                <a:cubicBezTo>
                  <a:pt x="3596224" y="63268"/>
                  <a:pt x="3607859" y="79884"/>
                  <a:pt x="3604786" y="97309"/>
                </a:cubicBezTo>
                <a:lnTo>
                  <a:pt x="3285834" y="1906180"/>
                </a:lnTo>
                <a:cubicBezTo>
                  <a:pt x="3282762" y="1923604"/>
                  <a:pt x="3266145" y="1935239"/>
                  <a:pt x="3248720" y="1932167"/>
                </a:cubicBezTo>
                <a:lnTo>
                  <a:pt x="3122522" y="1909914"/>
                </a:lnTo>
                <a:cubicBezTo>
                  <a:pt x="3105096" y="1906841"/>
                  <a:pt x="3093462" y="1890226"/>
                  <a:pt x="3096535" y="1872800"/>
                </a:cubicBezTo>
                <a:lnTo>
                  <a:pt x="3415486" y="63930"/>
                </a:lnTo>
                <a:cubicBezTo>
                  <a:pt x="3418559" y="46505"/>
                  <a:pt x="3435175" y="34871"/>
                  <a:pt x="3452600" y="37943"/>
                </a:cubicBezTo>
                <a:close/>
                <a:moveTo>
                  <a:pt x="2932741" y="1"/>
                </a:moveTo>
                <a:lnTo>
                  <a:pt x="3060886" y="1"/>
                </a:lnTo>
                <a:cubicBezTo>
                  <a:pt x="3078580" y="0"/>
                  <a:pt x="3092924" y="14344"/>
                  <a:pt x="3092923" y="32039"/>
                </a:cubicBezTo>
                <a:lnTo>
                  <a:pt x="3092924" y="1868813"/>
                </a:lnTo>
                <a:cubicBezTo>
                  <a:pt x="3092924" y="1886507"/>
                  <a:pt x="3078581" y="1900851"/>
                  <a:pt x="3060887" y="1900850"/>
                </a:cubicBezTo>
                <a:lnTo>
                  <a:pt x="2932741" y="1900850"/>
                </a:lnTo>
                <a:cubicBezTo>
                  <a:pt x="2915047" y="1900850"/>
                  <a:pt x="2900704" y="1886507"/>
                  <a:pt x="2900704" y="1868813"/>
                </a:cubicBezTo>
                <a:lnTo>
                  <a:pt x="2900704" y="32038"/>
                </a:lnTo>
                <a:cubicBezTo>
                  <a:pt x="2900704" y="14344"/>
                  <a:pt x="2915047" y="1"/>
                  <a:pt x="293274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3937242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869D7-A903-A838-FA0A-4FB2C7F29E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AFDE9A-66A0-5AA5-E174-94804107E755}"/>
              </a:ext>
            </a:extLst>
          </p:cNvPr>
          <p:cNvSpPr txBox="1"/>
          <p:nvPr/>
        </p:nvSpPr>
        <p:spPr>
          <a:xfrm>
            <a:off x="302122" y="977155"/>
            <a:ext cx="12994778" cy="1117825"/>
          </a:xfrm>
          <a:prstGeom prst="rect">
            <a:avLst/>
          </a:prstGeom>
        </p:spPr>
        <p:txBody>
          <a:bodyPr vert="horz" lIns="91440" tIns="45720" rIns="91440" bIns="45720" rtlCol="0" anchor="t">
            <a:noAutofit/>
          </a:bodyPr>
          <a:lstStyle>
            <a:defPPr>
              <a:defRPr lang="en-US"/>
            </a:defPPr>
            <a:lvl1pPr defTabSz="914400">
              <a:lnSpc>
                <a:spcPct val="70000"/>
              </a:lnSpc>
              <a:spcBef>
                <a:spcPct val="0"/>
              </a:spcBef>
              <a:buNone/>
              <a:defRPr sz="4800">
                <a:solidFill>
                  <a:srgbClr val="23AFE5"/>
                </a:solidFill>
                <a:latin typeface="Barlow ExtraBold" pitchFamily="2" charset="77"/>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Exploring</a:t>
            </a:r>
            <a:r>
              <a:rPr kumimoji="0" lang="en-US" sz="4400" b="0" i="0" u="none" strike="noStrike" kern="1200" cap="none" spc="0" normalizeH="0" baseline="0" noProof="0" dirty="0">
                <a:ln>
                  <a:noFill/>
                </a:ln>
                <a:solidFill>
                  <a:srgbClr val="2B324E"/>
                </a:solidFill>
                <a:effectLst/>
                <a:uLnTx/>
                <a:uFillTx/>
                <a:latin typeface="Barlow ExtraBold" pitchFamily="2" charset="77"/>
                <a:ea typeface="+mj-ea"/>
                <a:cs typeface="+mj-cs"/>
              </a:rPr>
              <a:t> the Styles</a:t>
            </a:r>
          </a:p>
        </p:txBody>
      </p:sp>
      <p:sp>
        <p:nvSpPr>
          <p:cNvPr id="10" name="Rectangle 9">
            <a:extLst>
              <a:ext uri="{FF2B5EF4-FFF2-40B4-BE49-F238E27FC236}">
                <a16:creationId xmlns:a16="http://schemas.microsoft.com/office/drawing/2014/main" id="{B478E59C-6B9E-7319-C503-C6DDFFC30058}"/>
              </a:ext>
            </a:extLst>
          </p:cNvPr>
          <p:cNvSpPr/>
          <p:nvPr/>
        </p:nvSpPr>
        <p:spPr>
          <a:xfrm>
            <a:off x="0" y="1718340"/>
            <a:ext cx="12192000" cy="140808"/>
          </a:xfrm>
          <a:prstGeom prst="rect">
            <a:avLst/>
          </a:prstGeom>
          <a:solidFill>
            <a:srgbClr val="1B2646"/>
          </a:solidFill>
          <a:ln>
            <a:solidFill>
              <a:srgbClr val="1B2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6">
            <a:extLst>
              <a:ext uri="{FF2B5EF4-FFF2-40B4-BE49-F238E27FC236}">
                <a16:creationId xmlns:a16="http://schemas.microsoft.com/office/drawing/2014/main" id="{2D943C1C-19F1-2F3C-E257-CFD07ECD8453}"/>
              </a:ext>
            </a:extLst>
          </p:cNvPr>
          <p:cNvSpPr txBox="1">
            <a:spLocks/>
          </p:cNvSpPr>
          <p:nvPr/>
        </p:nvSpPr>
        <p:spPr>
          <a:xfrm>
            <a:off x="477771" y="2094980"/>
            <a:ext cx="5939021" cy="4262006"/>
          </a:xfr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50000"/>
              </a:lnSpc>
              <a:spcBef>
                <a:spcPts val="0"/>
              </a:spcBef>
              <a:spcAft>
                <a:spcPts val="0"/>
              </a:spcAft>
              <a:buClr>
                <a:srgbClr val="1B2646"/>
              </a:buClr>
              <a:buSzTx/>
              <a:tabLst/>
              <a:defRPr/>
            </a:pPr>
            <a:r>
              <a:rPr lang="en-US" sz="2400" dirty="0">
                <a:solidFill>
                  <a:srgbClr val="1B2646"/>
                </a:solidFill>
                <a:latin typeface="Barlow Light"/>
              </a:rPr>
              <a:t>For your dominant style:</a:t>
            </a:r>
          </a:p>
          <a:p>
            <a:pPr marR="0" lvl="0" algn="l" defTabSz="914400" rtl="0" eaLnBrk="1" fontAlgn="auto" latinLnBrk="0" hangingPunct="1">
              <a:lnSpc>
                <a:spcPct val="150000"/>
              </a:lnSpc>
              <a:spcBef>
                <a:spcPts val="0"/>
              </a:spcBef>
              <a:spcAft>
                <a:spcPts val="0"/>
              </a:spcAft>
              <a:buClr>
                <a:srgbClr val="1B2646"/>
              </a:buClr>
              <a:buSzTx/>
              <a:tabLst/>
              <a:defRPr/>
            </a:pPr>
            <a:endParaRPr lang="en-US" sz="2400" dirty="0">
              <a:solidFill>
                <a:srgbClr val="1B2646"/>
              </a:solidFill>
              <a:latin typeface="Barlow Light"/>
            </a:endParaRPr>
          </a:p>
          <a:p>
            <a:pPr marL="342900" marR="0" lvl="0" indent="-342900" algn="l" defTabSz="914400" rtl="0" eaLnBrk="1" fontAlgn="auto" latinLnBrk="0" hangingPunct="1">
              <a:lnSpc>
                <a:spcPct val="150000"/>
              </a:lnSpc>
              <a:spcBef>
                <a:spcPts val="0"/>
              </a:spcBef>
              <a:spcAft>
                <a:spcPts val="0"/>
              </a:spcAft>
              <a:buClr>
                <a:srgbClr val="1B2646"/>
              </a:buClr>
              <a:buSzTx/>
              <a:buFont typeface="Wingdings" panose="05000000000000000000" pitchFamily="2" charset="2"/>
              <a:buChar char="§"/>
              <a:tabLst/>
              <a:defRPr/>
            </a:pPr>
            <a:r>
              <a:rPr lang="en-US" sz="2400" dirty="0">
                <a:solidFill>
                  <a:srgbClr val="1B2646"/>
                </a:solidFill>
                <a:latin typeface="Barlow Light"/>
              </a:rPr>
              <a:t>How should we approach you to get the best from you?</a:t>
            </a:r>
          </a:p>
          <a:p>
            <a:pPr marL="342900" indent="-342900">
              <a:lnSpc>
                <a:spcPct val="150000"/>
              </a:lnSpc>
              <a:buClr>
                <a:srgbClr val="1B2646"/>
              </a:buClr>
              <a:buFont typeface="Wingdings" panose="05000000000000000000" pitchFamily="2" charset="2"/>
              <a:buChar char="§"/>
              <a:defRPr/>
            </a:pPr>
            <a:r>
              <a:rPr lang="en-US" sz="2400" dirty="0">
                <a:solidFill>
                  <a:srgbClr val="1B2646"/>
                </a:solidFill>
                <a:latin typeface="Barlow Light"/>
              </a:rPr>
              <a:t>What don’t you like?</a:t>
            </a:r>
          </a:p>
          <a:p>
            <a:pPr marL="342900" indent="-342900">
              <a:lnSpc>
                <a:spcPct val="150000"/>
              </a:lnSpc>
              <a:buClr>
                <a:srgbClr val="1B2646"/>
              </a:buClr>
              <a:buFont typeface="Wingdings" panose="05000000000000000000" pitchFamily="2" charset="2"/>
              <a:buChar char="§"/>
              <a:defRPr/>
            </a:pPr>
            <a:r>
              <a:rPr lang="en-US" sz="2400" dirty="0">
                <a:solidFill>
                  <a:srgbClr val="1B2646"/>
                </a:solidFill>
                <a:latin typeface="Barlow Light"/>
              </a:rPr>
              <a:t>What influences and persuades you?</a:t>
            </a:r>
          </a:p>
          <a:p>
            <a:pPr marL="571500" marR="0" lvl="0" indent="-571500" algn="l" defTabSz="914400" rtl="0" eaLnBrk="1" fontAlgn="auto" latinLnBrk="0" hangingPunct="1">
              <a:lnSpc>
                <a:spcPct val="100000"/>
              </a:lnSpc>
              <a:spcBef>
                <a:spcPts val="0"/>
              </a:spcBef>
              <a:spcAft>
                <a:spcPts val="0"/>
              </a:spcAft>
              <a:buClr>
                <a:srgbClr val="1B2646"/>
              </a:buClr>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1B2646"/>
              </a:solidFill>
              <a:effectLst/>
              <a:uLnTx/>
              <a:uFillTx/>
              <a:latin typeface="Barlow Light"/>
              <a:ea typeface="+mn-ea"/>
              <a:cs typeface="+mn-cs"/>
            </a:endParaRPr>
          </a:p>
          <a:p>
            <a:pPr marL="571500" marR="0" lvl="0" indent="-571500" algn="l" defTabSz="914400" rtl="0" eaLnBrk="1" fontAlgn="auto" latinLnBrk="0" hangingPunct="1">
              <a:lnSpc>
                <a:spcPct val="100000"/>
              </a:lnSpc>
              <a:spcBef>
                <a:spcPts val="0"/>
              </a:spcBef>
              <a:spcAft>
                <a:spcPts val="0"/>
              </a:spcAft>
              <a:buClr>
                <a:srgbClr val="1B2646"/>
              </a:buClr>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1B2646"/>
              </a:solidFill>
              <a:effectLst/>
              <a:uLnTx/>
              <a:uFillTx/>
              <a:latin typeface="Barlow Light"/>
              <a:ea typeface="+mn-ea"/>
              <a:cs typeface="+mn-cs"/>
            </a:endParaRPr>
          </a:p>
          <a:p>
            <a:pPr marL="571500" marR="0" lvl="0" indent="-571500" algn="l" defTabSz="914400" rtl="0" eaLnBrk="1" fontAlgn="auto" latinLnBrk="0" hangingPunct="1">
              <a:lnSpc>
                <a:spcPct val="100000"/>
              </a:lnSpc>
              <a:spcBef>
                <a:spcPts val="0"/>
              </a:spcBef>
              <a:spcAft>
                <a:spcPts val="0"/>
              </a:spcAft>
              <a:buClr>
                <a:srgbClr val="1B2646"/>
              </a:buClr>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1B2646"/>
              </a:solidFill>
              <a:effectLst/>
              <a:uLnTx/>
              <a:uFillTx/>
              <a:latin typeface="Barlow Light"/>
              <a:ea typeface="+mn-ea"/>
              <a:cs typeface="+mn-cs"/>
            </a:endParaRPr>
          </a:p>
          <a:p>
            <a:pPr marL="571500" marR="0" lvl="0" indent="-571500" algn="l" defTabSz="914400" rtl="0" eaLnBrk="1" fontAlgn="auto" latinLnBrk="0" hangingPunct="1">
              <a:lnSpc>
                <a:spcPct val="100000"/>
              </a:lnSpc>
              <a:spcBef>
                <a:spcPts val="0"/>
              </a:spcBef>
              <a:spcAft>
                <a:spcPts val="0"/>
              </a:spcAft>
              <a:buClr>
                <a:srgbClr val="1B2646"/>
              </a:buClr>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1B2646"/>
              </a:solidFill>
              <a:effectLst/>
              <a:uLnTx/>
              <a:uFillTx/>
              <a:latin typeface="Bar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B2646"/>
              </a:solidFill>
              <a:effectLst/>
              <a:uLnTx/>
              <a:uFillTx/>
              <a:latin typeface="Bar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2400" b="0" i="0" u="none" strike="noStrike" kern="1200" cap="none" spc="0" normalizeH="0" baseline="0" noProof="0" dirty="0">
              <a:ln>
                <a:noFill/>
              </a:ln>
              <a:solidFill>
                <a:srgbClr val="1B2646"/>
              </a:solidFill>
              <a:effectLst/>
              <a:uLnTx/>
              <a:uFillTx/>
              <a:latin typeface="Barlow Light"/>
              <a:ea typeface="+mn-ea"/>
              <a:cs typeface="+mn-cs"/>
            </a:endParaRPr>
          </a:p>
        </p:txBody>
      </p:sp>
      <p:pic>
        <p:nvPicPr>
          <p:cNvPr id="5" name="Picture 4">
            <a:extLst>
              <a:ext uri="{FF2B5EF4-FFF2-40B4-BE49-F238E27FC236}">
                <a16:creationId xmlns:a16="http://schemas.microsoft.com/office/drawing/2014/main" id="{03079454-3E74-359B-F634-540A25E41D4C}"/>
              </a:ext>
            </a:extLst>
          </p:cNvPr>
          <p:cNvPicPr>
            <a:picLocks noChangeAspect="1"/>
          </p:cNvPicPr>
          <p:nvPr/>
        </p:nvPicPr>
        <p:blipFill>
          <a:blip r:embed="rId4"/>
          <a:stretch>
            <a:fillRect/>
          </a:stretch>
        </p:blipFill>
        <p:spPr>
          <a:xfrm>
            <a:off x="6652518" y="851239"/>
            <a:ext cx="5061711" cy="3374744"/>
          </a:xfrm>
          <a:prstGeom prst="rect">
            <a:avLst/>
          </a:prstGeom>
        </p:spPr>
      </p:pic>
    </p:spTree>
    <p:custDataLst>
      <p:tags r:id="rId1"/>
    </p:custDataLst>
    <p:extLst>
      <p:ext uri="{BB962C8B-B14F-4D97-AF65-F5344CB8AC3E}">
        <p14:creationId xmlns:p14="http://schemas.microsoft.com/office/powerpoint/2010/main" val="171446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15B91-5C9F-72F3-FFB7-A45451FB7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F45A1-8E41-CE8B-5065-6CD7F1F114FC}"/>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What are They Like?</a:t>
            </a:r>
          </a:p>
        </p:txBody>
      </p:sp>
      <p:sp>
        <p:nvSpPr>
          <p:cNvPr id="5" name="Rectangle 17">
            <a:extLst>
              <a:ext uri="{FF2B5EF4-FFF2-40B4-BE49-F238E27FC236}">
                <a16:creationId xmlns:a16="http://schemas.microsoft.com/office/drawing/2014/main" id="{F2668297-1A94-A1BC-A7C4-46FC00693C8C}"/>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Competitive, ambitious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Creative, big picture, visionary</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Spontaneous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High energy, sensitive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Hates detail</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srgbClr val="2B324D"/>
                </a:solidFill>
                <a:latin typeface="Barlow" panose="00000500000000000000" pitchFamily="2" charset="0"/>
                <a:cs typeface="Arial"/>
                <a:sym typeface="Arial"/>
              </a:rPr>
              <a:t>Love to be recognised!</a:t>
            </a:r>
            <a:endParaRPr kumimoji="0" lang="en-US" sz="1100" b="0" i="0" u="none" strike="noStrike" kern="0" cap="none" spc="0" normalizeH="0" baseline="0" noProof="0" dirty="0">
              <a:ln>
                <a:noFill/>
              </a:ln>
              <a:solidFill>
                <a:prstClr val="black">
                  <a:lumMod val="65000"/>
                  <a:lumOff val="35000"/>
                </a:prstClr>
              </a:solidFill>
              <a:effectLst/>
              <a:uLnTx/>
              <a:uFillTx/>
              <a:latin typeface="Barlow Medium" pitchFamily="2" charset="77"/>
              <a:cs typeface="Calibri" pitchFamily="34" charset="0"/>
              <a:sym typeface="Arial"/>
            </a:endParaRPr>
          </a:p>
        </p:txBody>
      </p:sp>
      <p:sp>
        <p:nvSpPr>
          <p:cNvPr id="6" name="Rectangle 18">
            <a:extLst>
              <a:ext uri="{FF2B5EF4-FFF2-40B4-BE49-F238E27FC236}">
                <a16:creationId xmlns:a16="http://schemas.microsoft.com/office/drawing/2014/main" id="{28196866-C2F1-3122-E7BD-494903B505E6}"/>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LOVELY!</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People-people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Meetings and teamwork</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Relationships and getting to know you</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Trust and respect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Focus on feelings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Kind &amp; considerate, patient &amp; caring</a:t>
            </a:r>
          </a:p>
        </p:txBody>
      </p:sp>
      <p:sp>
        <p:nvSpPr>
          <p:cNvPr id="8" name="Rectangle 19">
            <a:extLst>
              <a:ext uri="{FF2B5EF4-FFF2-40B4-BE49-F238E27FC236}">
                <a16:creationId xmlns:a16="http://schemas.microsoft.com/office/drawing/2014/main" id="{4CB0A7A9-6344-2378-56A6-FFF24378CF9B}"/>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buClr>
                <a:srgbClr val="000000"/>
              </a:buClr>
              <a:buFont typeface="Wingdings" panose="05000000000000000000" pitchFamily="2" charset="2"/>
              <a:buChar char="§"/>
              <a:defRPr/>
            </a:pPr>
            <a:r>
              <a:rPr lang="en-US" sz="1100" kern="0" dirty="0" err="1">
                <a:solidFill>
                  <a:srgbClr val="2B324D"/>
                </a:solidFill>
                <a:latin typeface="Barlow" panose="00000500000000000000" pitchFamily="2" charset="0"/>
                <a:ea typeface="Arial"/>
                <a:cs typeface="Arial"/>
                <a:sym typeface="Arial"/>
              </a:rPr>
              <a:t>Yepper</a:t>
            </a:r>
            <a:r>
              <a:rPr lang="en-US" sz="1100" kern="0" dirty="0">
                <a:solidFill>
                  <a:srgbClr val="2B324D"/>
                </a:solidFill>
                <a:latin typeface="Barlow" panose="00000500000000000000" pitchFamily="2" charset="0"/>
                <a:ea typeface="Arial"/>
                <a:cs typeface="Arial"/>
                <a:sym typeface="Arial"/>
              </a:rPr>
              <a: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Time is critical</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Straight to the point</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No waffle or indecision</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Decisive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Outcome-driven</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Purposeful and challenging</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2FA08D1D-6FE0-CD9D-0F26-A1A95F29BCD4}"/>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Likes detail</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Process driven</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Asks lots of questions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Shows research</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Uses </a:t>
            </a:r>
            <a:r>
              <a:rPr lang="en-GB" sz="1100" kern="0" dirty="0">
                <a:solidFill>
                  <a:srgbClr val="2B324D"/>
                </a:solidFill>
                <a:latin typeface="Barlow" panose="00000500000000000000" pitchFamily="2" charset="0"/>
                <a:ea typeface="Arial"/>
                <a:cs typeface="Arial"/>
                <a:sym typeface="Arial"/>
              </a:rPr>
              <a:t>lots</a:t>
            </a:r>
            <a:r>
              <a:rPr lang="en-GB" sz="1100" kern="0" dirty="0">
                <a:solidFill>
                  <a:prstClr val="black">
                    <a:lumMod val="65000"/>
                    <a:lumOff val="35000"/>
                  </a:prstClr>
                </a:solidFill>
                <a:latin typeface="Barlow" panose="00000500000000000000" pitchFamily="2" charset="0"/>
                <a:cs typeface="Arial"/>
                <a:sym typeface="Arial"/>
              </a:rPr>
              <a:t> of evidence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GB" sz="1100" kern="0" dirty="0">
                <a:solidFill>
                  <a:prstClr val="black">
                    <a:lumMod val="65000"/>
                    <a:lumOff val="35000"/>
                  </a:prstClr>
                </a:solidFill>
                <a:latin typeface="Barlow" panose="00000500000000000000" pitchFamily="2" charset="0"/>
                <a:cs typeface="Arial"/>
                <a:sym typeface="Arial"/>
              </a:rPr>
              <a:t>Cautious and deliberate</a:t>
            </a:r>
            <a:endParaRPr kumimoji="0" lang="en-US" sz="1100" b="0" i="0" u="none" strike="noStrike" kern="0" cap="none" spc="0" normalizeH="0" baseline="0" noProof="0" dirty="0">
              <a:ln>
                <a:noFill/>
              </a:ln>
              <a:solidFill>
                <a:prstClr val="black">
                  <a:lumMod val="65000"/>
                  <a:lumOff val="35000"/>
                </a:prstClr>
              </a:solidFill>
              <a:effectLst/>
              <a:uLnTx/>
              <a:uFillTx/>
              <a:latin typeface="Barlow Medium" pitchFamily="2" charset="77"/>
              <a:cs typeface="Calibri" pitchFamily="34" charset="0"/>
              <a:sym typeface="Arial"/>
            </a:endParaRPr>
          </a:p>
        </p:txBody>
      </p:sp>
      <p:sp>
        <p:nvSpPr>
          <p:cNvPr id="11" name="Text Placeholder 12">
            <a:extLst>
              <a:ext uri="{FF2B5EF4-FFF2-40B4-BE49-F238E27FC236}">
                <a16:creationId xmlns:a16="http://schemas.microsoft.com/office/drawing/2014/main" id="{4005AA56-4CA2-3A4D-FCCF-F31638A92366}"/>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Spontaneous (People)</a:t>
            </a:r>
          </a:p>
        </p:txBody>
      </p:sp>
      <p:sp>
        <p:nvSpPr>
          <p:cNvPr id="13" name="Text Placeholder 12">
            <a:extLst>
              <a:ext uri="{FF2B5EF4-FFF2-40B4-BE49-F238E27FC236}">
                <a16:creationId xmlns:a16="http://schemas.microsoft.com/office/drawing/2014/main" id="{9BE9B1CC-3FAE-77D1-8C2C-3DD57ED32A96}"/>
              </a:ext>
            </a:extLst>
          </p:cNvPr>
          <p:cNvSpPr>
            <a:spLocks/>
          </p:cNvSpPr>
          <p:nvPr>
            <p:custDataLst>
              <p:tags r:id="rId2"/>
            </p:custDataLst>
          </p:nvPr>
        </p:nvSpPr>
        <p:spPr bwMode="auto">
          <a:xfrm>
            <a:off x="9126118" y="4092755"/>
            <a:ext cx="2353115" cy="294623"/>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Easy-Going</a:t>
            </a:r>
          </a:p>
        </p:txBody>
      </p:sp>
      <p:sp>
        <p:nvSpPr>
          <p:cNvPr id="14" name="Text Placeholder 12">
            <a:extLst>
              <a:ext uri="{FF2B5EF4-FFF2-40B4-BE49-F238E27FC236}">
                <a16:creationId xmlns:a16="http://schemas.microsoft.com/office/drawing/2014/main" id="{8CC95127-6C2E-E113-3CFC-AEC7CB9BD17A}"/>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1E47ADBA-7CA5-D108-6C98-F3BB09B6661B}"/>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endParaRPr>
          </a:p>
        </p:txBody>
      </p:sp>
      <p:sp>
        <p:nvSpPr>
          <p:cNvPr id="19" name="Text Placeholder 12">
            <a:extLst>
              <a:ext uri="{FF2B5EF4-FFF2-40B4-BE49-F238E27FC236}">
                <a16:creationId xmlns:a16="http://schemas.microsoft.com/office/drawing/2014/main" id="{8F92DB90-6301-7B86-3AB4-635FE263F884}"/>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3D519C88-7418-CFD1-27BF-C4D2FE8F40EE}"/>
              </a:ext>
            </a:extLst>
          </p:cNvPr>
          <p:cNvSpPr>
            <a:spLocks/>
          </p:cNvSpPr>
          <p:nvPr>
            <p:custDataLst>
              <p:tags r:id="rId6"/>
            </p:custDataLst>
          </p:nvPr>
        </p:nvSpPr>
        <p:spPr bwMode="auto">
          <a:xfrm>
            <a:off x="2050472" y="4109927"/>
            <a:ext cx="1060137"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Dominant</a:t>
            </a:r>
          </a:p>
        </p:txBody>
      </p:sp>
      <p:sp>
        <p:nvSpPr>
          <p:cNvPr id="23" name="Text Box 7">
            <a:extLst>
              <a:ext uri="{FF2B5EF4-FFF2-40B4-BE49-F238E27FC236}">
                <a16:creationId xmlns:a16="http://schemas.microsoft.com/office/drawing/2014/main" id="{0060F458-0C93-C40D-0DE5-D9CC08B181DD}"/>
              </a:ext>
            </a:extLst>
          </p:cNvPr>
          <p:cNvSpPr txBox="1">
            <a:spLocks noChangeArrowheads="1"/>
          </p:cNvSpPr>
          <p:nvPr/>
        </p:nvSpPr>
        <p:spPr bwMode="auto">
          <a:xfrm>
            <a:off x="1919903" y="1924287"/>
            <a:ext cx="2079625" cy="341312"/>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ACC4E"/>
                </a:solidFill>
                <a:effectLst/>
                <a:uLnTx/>
                <a:uFillTx/>
                <a:latin typeface="Barlow ExtraBold" panose="00000900000000000000" pitchFamily="2" charset="0"/>
                <a:cs typeface="Calibri" pitchFamily="34" charset="0"/>
                <a:sym typeface="Arial"/>
              </a:rPr>
              <a:t>Expressive</a:t>
            </a:r>
          </a:p>
        </p:txBody>
      </p:sp>
      <p:sp>
        <p:nvSpPr>
          <p:cNvPr id="24" name="Text Box 8">
            <a:extLst>
              <a:ext uri="{FF2B5EF4-FFF2-40B4-BE49-F238E27FC236}">
                <a16:creationId xmlns:a16="http://schemas.microsoft.com/office/drawing/2014/main" id="{4E754A3D-E124-C0E0-25FC-06863A226B62}"/>
              </a:ext>
            </a:extLst>
          </p:cNvPr>
          <p:cNvSpPr txBox="1">
            <a:spLocks noChangeArrowheads="1"/>
          </p:cNvSpPr>
          <p:nvPr/>
        </p:nvSpPr>
        <p:spPr bwMode="auto">
          <a:xfrm>
            <a:off x="8964574" y="2047022"/>
            <a:ext cx="1227139" cy="323851"/>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3BBB3"/>
                </a:solidFill>
                <a:effectLst/>
                <a:uLnTx/>
                <a:uFillTx/>
                <a:latin typeface="Barlow ExtraBold" panose="00000900000000000000" pitchFamily="2" charset="0"/>
                <a:cs typeface="Calibri" pitchFamily="34" charset="0"/>
                <a:sym typeface="Arial"/>
              </a:rPr>
              <a:t>Amiable</a:t>
            </a:r>
          </a:p>
        </p:txBody>
      </p:sp>
      <p:sp>
        <p:nvSpPr>
          <p:cNvPr id="25" name="Text Box 9">
            <a:extLst>
              <a:ext uri="{FF2B5EF4-FFF2-40B4-BE49-F238E27FC236}">
                <a16:creationId xmlns:a16="http://schemas.microsoft.com/office/drawing/2014/main" id="{4772EEDD-DFAF-882B-A5FC-A84E4B55D288}"/>
              </a:ext>
            </a:extLst>
          </p:cNvPr>
          <p:cNvSpPr txBox="1">
            <a:spLocks noChangeArrowheads="1"/>
          </p:cNvSpPr>
          <p:nvPr/>
        </p:nvSpPr>
        <p:spPr bwMode="auto">
          <a:xfrm>
            <a:off x="7897776" y="5903371"/>
            <a:ext cx="2293937" cy="449263"/>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FD8F4"/>
                </a:solidFill>
                <a:effectLst/>
                <a:uLnTx/>
                <a:uFillTx/>
                <a:latin typeface="Barlow ExtraBold" panose="00000900000000000000" pitchFamily="2" charset="0"/>
                <a:cs typeface="Calibri" pitchFamily="34" charset="0"/>
                <a:sym typeface="Arial"/>
              </a:rPr>
              <a:t>Analytical</a:t>
            </a:r>
          </a:p>
        </p:txBody>
      </p:sp>
      <p:sp>
        <p:nvSpPr>
          <p:cNvPr id="26" name="Text Box 10">
            <a:extLst>
              <a:ext uri="{FF2B5EF4-FFF2-40B4-BE49-F238E27FC236}">
                <a16:creationId xmlns:a16="http://schemas.microsoft.com/office/drawing/2014/main" id="{88B4B1B3-9467-9C43-9D26-7EA52C999F82}"/>
              </a:ext>
            </a:extLst>
          </p:cNvPr>
          <p:cNvSpPr txBox="1">
            <a:spLocks noChangeArrowheads="1"/>
          </p:cNvSpPr>
          <p:nvPr/>
        </p:nvSpPr>
        <p:spPr bwMode="auto">
          <a:xfrm>
            <a:off x="1919903" y="5878956"/>
            <a:ext cx="1503363" cy="306387"/>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685D"/>
                </a:solidFill>
                <a:effectLst/>
                <a:uLnTx/>
                <a:uFillTx/>
                <a:latin typeface="Barlow ExtraBold" panose="00000900000000000000" pitchFamily="2" charset="0"/>
                <a:cs typeface="Calibri" pitchFamily="34" charset="0"/>
                <a:sym typeface="Arial"/>
              </a:rPr>
              <a:t>Driver</a:t>
            </a:r>
          </a:p>
        </p:txBody>
      </p:sp>
      <p:sp>
        <p:nvSpPr>
          <p:cNvPr id="27" name="Line 3">
            <a:extLst>
              <a:ext uri="{FF2B5EF4-FFF2-40B4-BE49-F238E27FC236}">
                <a16:creationId xmlns:a16="http://schemas.microsoft.com/office/drawing/2014/main" id="{EEEA5333-11C1-E7E4-BAA0-8B61EB1E1043}"/>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28" name="Line 4">
            <a:extLst>
              <a:ext uri="{FF2B5EF4-FFF2-40B4-BE49-F238E27FC236}">
                <a16:creationId xmlns:a16="http://schemas.microsoft.com/office/drawing/2014/main" id="{F116461A-34AC-016F-B822-1D814BC41033}"/>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30628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334F6-F663-8DA1-144C-E01A0A3BC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9A1F4D-2885-D408-8E04-12EC3E9D7BE2}"/>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How should you Communicate </a:t>
            </a:r>
            <a:r>
              <a:rPr lang="en-US" sz="4200" dirty="0">
                <a:solidFill>
                  <a:srgbClr val="2B324E"/>
                </a:solidFill>
              </a:rPr>
              <a:t>with them</a:t>
            </a: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a:t>
            </a:r>
          </a:p>
        </p:txBody>
      </p:sp>
      <p:sp>
        <p:nvSpPr>
          <p:cNvPr id="5" name="Rectangle 17">
            <a:extLst>
              <a:ext uri="{FF2B5EF4-FFF2-40B4-BE49-F238E27FC236}">
                <a16:creationId xmlns:a16="http://schemas.microsoft.com/office/drawing/2014/main" id="{790BCC27-A819-B44F-2C02-D4FEFDCDC480}"/>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High energy</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Big Picture focus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Visual</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Creative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Bored easily</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Shares opinions</a:t>
            </a:r>
          </a:p>
        </p:txBody>
      </p:sp>
      <p:sp>
        <p:nvSpPr>
          <p:cNvPr id="6" name="Rectangle 18">
            <a:extLst>
              <a:ext uri="{FF2B5EF4-FFF2-40B4-BE49-F238E27FC236}">
                <a16:creationId xmlns:a16="http://schemas.microsoft.com/office/drawing/2014/main" id="{AF95FC97-2137-C5D9-B5AE-97D630EA5BAB}"/>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Relaxed</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Friendly</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Doesn’t like too many details</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Informal presentation style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Likes consensus</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Personable</a:t>
            </a:r>
          </a:p>
        </p:txBody>
      </p:sp>
      <p:sp>
        <p:nvSpPr>
          <p:cNvPr id="8" name="Rectangle 19">
            <a:extLst>
              <a:ext uri="{FF2B5EF4-FFF2-40B4-BE49-F238E27FC236}">
                <a16:creationId xmlns:a16="http://schemas.microsoft.com/office/drawing/2014/main" id="{DDDAFC72-1664-9628-248A-304FB67B97F3}"/>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lnSpc>
                <a:spcPct val="150000"/>
              </a:lnSpc>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Strategic</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Results focused</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Direct / To the Point</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Say it once, say it well</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Don’t mind conflict</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Time short</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9674AFBF-0F6F-F7B6-32B1-A7686BC0FE58}"/>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Structured</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Detail focused</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Facts and statistics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Wants evidence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Likes options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Takes time to consider</a:t>
            </a:r>
            <a:endParaRPr kumimoji="0" lang="en-US" sz="1100" b="0" i="0" u="none" strike="noStrike" kern="0" cap="none" spc="0" normalizeH="0" baseline="0" noProof="0" dirty="0">
              <a:ln>
                <a:noFill/>
              </a:ln>
              <a:solidFill>
                <a:prstClr val="black">
                  <a:lumMod val="65000"/>
                  <a:lumOff val="35000"/>
                </a:prstClr>
              </a:solidFill>
              <a:effectLst/>
              <a:uLnTx/>
              <a:uFillTx/>
              <a:latin typeface="Barlow Medium" pitchFamily="2" charset="77"/>
              <a:cs typeface="Calibri" pitchFamily="34" charset="0"/>
              <a:sym typeface="Arial"/>
            </a:endParaRPr>
          </a:p>
        </p:txBody>
      </p:sp>
      <p:sp>
        <p:nvSpPr>
          <p:cNvPr id="11" name="Text Placeholder 12">
            <a:extLst>
              <a:ext uri="{FF2B5EF4-FFF2-40B4-BE49-F238E27FC236}">
                <a16:creationId xmlns:a16="http://schemas.microsoft.com/office/drawing/2014/main" id="{29441924-5669-C231-2F07-C0B6581FFCEF}"/>
              </a:ext>
            </a:extLst>
          </p:cNvPr>
          <p:cNvSpPr>
            <a:spLocks/>
          </p:cNvSpPr>
          <p:nvPr>
            <p:custDataLst>
              <p:tags r:id="rId1"/>
            </p:custDataLst>
          </p:nvPr>
        </p:nvSpPr>
        <p:spPr bwMode="auto">
          <a:xfrm>
            <a:off x="5316738" y="1814834"/>
            <a:ext cx="1684532" cy="257369"/>
          </a:xfrm>
          <a:prstGeom prst="rect">
            <a:avLst/>
          </a:prstGeom>
          <a:noFill/>
          <a:ln w="9525">
            <a:noFill/>
            <a:miter lim="800000"/>
            <a:headEnd/>
            <a:tailEnd/>
          </a:ln>
        </p:spPr>
        <p:txBody>
          <a:bodyPr lIns="36000" tIns="36000" rIns="36000" bIns="36000">
            <a:spAutoFit/>
          </a:bodyPr>
          <a:lstStyle/>
          <a:p>
            <a:pPr algn="ctr" defTabSz="1019149" eaLnBrk="0" hangingPunct="0">
              <a:spcAft>
                <a:spcPts val="300"/>
              </a:spcAf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Spontaneous (People)</a:t>
            </a:r>
          </a:p>
        </p:txBody>
      </p:sp>
      <p:sp>
        <p:nvSpPr>
          <p:cNvPr id="13" name="Text Placeholder 12">
            <a:extLst>
              <a:ext uri="{FF2B5EF4-FFF2-40B4-BE49-F238E27FC236}">
                <a16:creationId xmlns:a16="http://schemas.microsoft.com/office/drawing/2014/main" id="{47DE8A8D-3296-AEEE-D591-AF4B8E02E7F0}"/>
              </a:ext>
            </a:extLst>
          </p:cNvPr>
          <p:cNvSpPr>
            <a:spLocks/>
          </p:cNvSpPr>
          <p:nvPr>
            <p:custDataLst>
              <p:tags r:id="rId2"/>
            </p:custDataLst>
          </p:nvPr>
        </p:nvSpPr>
        <p:spPr bwMode="auto">
          <a:xfrm>
            <a:off x="9126118" y="4092755"/>
            <a:ext cx="2353115" cy="294623"/>
          </a:xfrm>
          <a:prstGeom prst="rect">
            <a:avLst/>
          </a:prstGeom>
          <a:noFill/>
          <a:ln w="9525">
            <a:noFill/>
            <a:miter lim="800000"/>
            <a:headEnd/>
            <a:tailEnd/>
          </a:ln>
        </p:spPr>
        <p:txBody>
          <a:bodyPr wrap="square"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Easy-Going</a:t>
            </a:r>
          </a:p>
        </p:txBody>
      </p:sp>
      <p:sp>
        <p:nvSpPr>
          <p:cNvPr id="14" name="Text Placeholder 12">
            <a:extLst>
              <a:ext uri="{FF2B5EF4-FFF2-40B4-BE49-F238E27FC236}">
                <a16:creationId xmlns:a16="http://schemas.microsoft.com/office/drawing/2014/main" id="{2407792C-F7EF-0825-1E99-7C55E79E5070}"/>
              </a:ext>
            </a:extLst>
          </p:cNvPr>
          <p:cNvSpPr>
            <a:spLocks/>
          </p:cNvSpPr>
          <p:nvPr>
            <p:custDataLst>
              <p:tags r:id="rId3"/>
            </p:custDataLst>
          </p:nvPr>
        </p:nvSpPr>
        <p:spPr bwMode="auto">
          <a:xfrm>
            <a:off x="9142168" y="4323873"/>
            <a:ext cx="682827" cy="276360"/>
          </a:xfrm>
          <a:prstGeom prst="rect">
            <a:avLst/>
          </a:prstGeom>
          <a:noFill/>
          <a:ln w="9525">
            <a:noFill/>
            <a:miter lim="800000"/>
            <a:headEnd/>
            <a:tailEnd/>
          </a:ln>
        </p:spPr>
        <p:txBody>
          <a:bodyPr lIns="36000" tIns="36000" rIns="36000" bIns="36000">
            <a:spAutoFit/>
          </a:bodyPr>
          <a:lstStyle/>
          <a:p>
            <a:pPr marL="0" marR="0" lvl="0" indent="0" algn="l"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(Ask)</a:t>
            </a:r>
          </a:p>
        </p:txBody>
      </p:sp>
      <p:sp>
        <p:nvSpPr>
          <p:cNvPr id="18" name="Text Placeholder 12">
            <a:extLst>
              <a:ext uri="{FF2B5EF4-FFF2-40B4-BE49-F238E27FC236}">
                <a16:creationId xmlns:a16="http://schemas.microsoft.com/office/drawing/2014/main" id="{15814007-4247-68EF-8671-24042A0921E1}"/>
              </a:ext>
            </a:extLst>
          </p:cNvPr>
          <p:cNvSpPr>
            <a:spLocks/>
          </p:cNvSpPr>
          <p:nvPr>
            <p:custDataLst>
              <p:tags r:id="rId4"/>
            </p:custDataLst>
          </p:nvPr>
        </p:nvSpPr>
        <p:spPr bwMode="auto">
          <a:xfrm>
            <a:off x="5202505" y="6422258"/>
            <a:ext cx="1657564" cy="257369"/>
          </a:xfrm>
          <a:prstGeom prst="rect">
            <a:avLst/>
          </a:prstGeom>
          <a:noFill/>
          <a:ln w="9525">
            <a:noFill/>
            <a:miter lim="800000"/>
            <a:headEnd/>
            <a:tailEnd/>
          </a:ln>
        </p:spPr>
        <p:txBody>
          <a:bodyPr wrap="square" lIns="36000" tIns="36000" rIns="36000" bIns="36000">
            <a:spAutoFit/>
          </a:bodyPr>
          <a:lstStyle/>
          <a:p>
            <a:pPr marL="0" marR="0" lvl="0" indent="0" algn="ctr" defTabSz="1019149" rtl="0" eaLnBrk="0" fontAlgn="auto" latinLnBrk="0" hangingPunct="0">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rPr>
              <a:t>Controlled</a:t>
            </a: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 (Task)</a:t>
            </a:r>
            <a:endParaRPr kumimoji="0" lang="en-US" sz="1200" b="1" i="0" u="none" strike="noStrike" kern="1200" cap="none" spc="0" normalizeH="0" baseline="0" noProof="0" dirty="0">
              <a:ln>
                <a:noFill/>
              </a:ln>
              <a:solidFill>
                <a:srgbClr val="4472C4">
                  <a:lumMod val="50000"/>
                </a:srgbClr>
              </a:solidFill>
              <a:effectLst/>
              <a:uLnTx/>
              <a:uFillTx/>
              <a:latin typeface="Calibri" pitchFamily="34" charset="0"/>
              <a:ea typeface="+mn-ea"/>
              <a:cs typeface="Calibri" pitchFamily="34" charset="0"/>
              <a:sym typeface="Arial"/>
            </a:endParaRPr>
          </a:p>
        </p:txBody>
      </p:sp>
      <p:sp>
        <p:nvSpPr>
          <p:cNvPr id="19" name="Text Placeholder 12">
            <a:extLst>
              <a:ext uri="{FF2B5EF4-FFF2-40B4-BE49-F238E27FC236}">
                <a16:creationId xmlns:a16="http://schemas.microsoft.com/office/drawing/2014/main" id="{D4F6B205-0940-CF84-3F11-C51CE58A875F}"/>
              </a:ext>
            </a:extLst>
          </p:cNvPr>
          <p:cNvSpPr>
            <a:spLocks/>
          </p:cNvSpPr>
          <p:nvPr>
            <p:custDataLst>
              <p:tags r:id="rId5"/>
            </p:custDataLst>
          </p:nvPr>
        </p:nvSpPr>
        <p:spPr bwMode="auto">
          <a:xfrm>
            <a:off x="2401190" y="4333420"/>
            <a:ext cx="681158"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(Tell)</a:t>
            </a:r>
          </a:p>
        </p:txBody>
      </p:sp>
      <p:sp>
        <p:nvSpPr>
          <p:cNvPr id="20" name="Text Placeholder 12">
            <a:extLst>
              <a:ext uri="{FF2B5EF4-FFF2-40B4-BE49-F238E27FC236}">
                <a16:creationId xmlns:a16="http://schemas.microsoft.com/office/drawing/2014/main" id="{436A8137-66A9-91A6-CC87-3B32A2F0FED3}"/>
              </a:ext>
            </a:extLst>
          </p:cNvPr>
          <p:cNvSpPr>
            <a:spLocks/>
          </p:cNvSpPr>
          <p:nvPr>
            <p:custDataLst>
              <p:tags r:id="rId6"/>
            </p:custDataLst>
          </p:nvPr>
        </p:nvSpPr>
        <p:spPr bwMode="auto">
          <a:xfrm>
            <a:off x="2050472" y="4109927"/>
            <a:ext cx="1060137" cy="276360"/>
          </a:xfrm>
          <a:prstGeom prst="rect">
            <a:avLst/>
          </a:prstGeom>
          <a:noFill/>
          <a:ln w="9525">
            <a:noFill/>
            <a:miter lim="800000"/>
            <a:headEnd/>
            <a:tailEnd/>
          </a:ln>
        </p:spPr>
        <p:txBody>
          <a:bodyPr lIns="36000" tIns="36000" rIns="36000" bIns="36000">
            <a:spAutoFit/>
          </a:bodyPr>
          <a:lstStyle/>
          <a:p>
            <a:pPr marL="0" marR="0" lvl="0" indent="0" algn="r" defTabSz="1019149" rtl="0" eaLnBrk="0" fontAlgn="auto" latinLnBrk="0" hangingPunct="0">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rPr>
              <a:t>Dominant</a:t>
            </a:r>
          </a:p>
        </p:txBody>
      </p:sp>
      <p:sp>
        <p:nvSpPr>
          <p:cNvPr id="23" name="Text Box 7">
            <a:extLst>
              <a:ext uri="{FF2B5EF4-FFF2-40B4-BE49-F238E27FC236}">
                <a16:creationId xmlns:a16="http://schemas.microsoft.com/office/drawing/2014/main" id="{2414596D-EFD9-6E95-705B-8688F948835A}"/>
              </a:ext>
            </a:extLst>
          </p:cNvPr>
          <p:cNvSpPr txBox="1">
            <a:spLocks noChangeArrowheads="1"/>
          </p:cNvSpPr>
          <p:nvPr/>
        </p:nvSpPr>
        <p:spPr bwMode="auto">
          <a:xfrm>
            <a:off x="1919903" y="1924287"/>
            <a:ext cx="2079625" cy="341312"/>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ACC4E"/>
                </a:solidFill>
                <a:effectLst/>
                <a:uLnTx/>
                <a:uFillTx/>
                <a:latin typeface="Barlow ExtraBold" panose="00000900000000000000" pitchFamily="2" charset="0"/>
                <a:cs typeface="Calibri" pitchFamily="34" charset="0"/>
                <a:sym typeface="Arial"/>
              </a:rPr>
              <a:t>Expressive</a:t>
            </a:r>
          </a:p>
        </p:txBody>
      </p:sp>
      <p:sp>
        <p:nvSpPr>
          <p:cNvPr id="24" name="Text Box 8">
            <a:extLst>
              <a:ext uri="{FF2B5EF4-FFF2-40B4-BE49-F238E27FC236}">
                <a16:creationId xmlns:a16="http://schemas.microsoft.com/office/drawing/2014/main" id="{D8BBC73A-1AD2-F304-6B5D-8C4A6C3D0DCD}"/>
              </a:ext>
            </a:extLst>
          </p:cNvPr>
          <p:cNvSpPr txBox="1">
            <a:spLocks noChangeArrowheads="1"/>
          </p:cNvSpPr>
          <p:nvPr/>
        </p:nvSpPr>
        <p:spPr bwMode="auto">
          <a:xfrm>
            <a:off x="8964574" y="2047022"/>
            <a:ext cx="1227139" cy="323851"/>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3BBB3"/>
                </a:solidFill>
                <a:effectLst/>
                <a:uLnTx/>
                <a:uFillTx/>
                <a:latin typeface="Barlow ExtraBold" panose="00000900000000000000" pitchFamily="2" charset="0"/>
                <a:cs typeface="Calibri" pitchFamily="34" charset="0"/>
                <a:sym typeface="Arial"/>
              </a:rPr>
              <a:t>Amiable</a:t>
            </a:r>
          </a:p>
        </p:txBody>
      </p:sp>
      <p:sp>
        <p:nvSpPr>
          <p:cNvPr id="25" name="Text Box 9">
            <a:extLst>
              <a:ext uri="{FF2B5EF4-FFF2-40B4-BE49-F238E27FC236}">
                <a16:creationId xmlns:a16="http://schemas.microsoft.com/office/drawing/2014/main" id="{D78B9C70-F00E-EC77-98B0-27BB4B876F56}"/>
              </a:ext>
            </a:extLst>
          </p:cNvPr>
          <p:cNvSpPr txBox="1">
            <a:spLocks noChangeArrowheads="1"/>
          </p:cNvSpPr>
          <p:nvPr/>
        </p:nvSpPr>
        <p:spPr bwMode="auto">
          <a:xfrm>
            <a:off x="7897776" y="5903371"/>
            <a:ext cx="2293937" cy="449263"/>
          </a:xfrm>
          <a:prstGeom prst="rect">
            <a:avLst/>
          </a:prstGeom>
          <a:noFill/>
          <a:ln w="9525">
            <a:noFill/>
            <a:miter lim="800000"/>
            <a:headEnd/>
            <a:tailEnd/>
          </a:ln>
        </p:spPr>
        <p:txBody>
          <a:bodyPr lIns="91424" tIns="45712" rIns="91424" bIns="45712"/>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9FD8F4"/>
                </a:solidFill>
                <a:effectLst/>
                <a:uLnTx/>
                <a:uFillTx/>
                <a:latin typeface="Barlow ExtraBold" panose="00000900000000000000" pitchFamily="2" charset="0"/>
                <a:cs typeface="Calibri" pitchFamily="34" charset="0"/>
                <a:sym typeface="Arial"/>
              </a:rPr>
              <a:t>Analytical</a:t>
            </a:r>
          </a:p>
        </p:txBody>
      </p:sp>
      <p:sp>
        <p:nvSpPr>
          <p:cNvPr id="26" name="Text Box 10">
            <a:extLst>
              <a:ext uri="{FF2B5EF4-FFF2-40B4-BE49-F238E27FC236}">
                <a16:creationId xmlns:a16="http://schemas.microsoft.com/office/drawing/2014/main" id="{46AA0EE9-D8D0-4CF9-F70E-D67596FF55D9}"/>
              </a:ext>
            </a:extLst>
          </p:cNvPr>
          <p:cNvSpPr txBox="1">
            <a:spLocks noChangeArrowheads="1"/>
          </p:cNvSpPr>
          <p:nvPr/>
        </p:nvSpPr>
        <p:spPr bwMode="auto">
          <a:xfrm>
            <a:off x="1919903" y="5878956"/>
            <a:ext cx="1503363" cy="306387"/>
          </a:xfrm>
          <a:prstGeom prst="rect">
            <a:avLst/>
          </a:prstGeom>
          <a:noFill/>
          <a:ln w="9525">
            <a:noFill/>
            <a:miter lim="800000"/>
            <a:headEnd/>
            <a:tailEnd/>
          </a:ln>
        </p:spPr>
        <p:txBody>
          <a:bodyPr lIns="91424" tIns="45712" rIns="91424" bIns="45712"/>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ED685D"/>
                </a:solidFill>
                <a:effectLst/>
                <a:uLnTx/>
                <a:uFillTx/>
                <a:latin typeface="Barlow ExtraBold" panose="00000900000000000000" pitchFamily="2" charset="0"/>
                <a:cs typeface="Calibri" pitchFamily="34" charset="0"/>
                <a:sym typeface="Arial"/>
              </a:rPr>
              <a:t>Driver</a:t>
            </a:r>
          </a:p>
        </p:txBody>
      </p:sp>
      <p:sp>
        <p:nvSpPr>
          <p:cNvPr id="7" name="Line 3">
            <a:extLst>
              <a:ext uri="{FF2B5EF4-FFF2-40B4-BE49-F238E27FC236}">
                <a16:creationId xmlns:a16="http://schemas.microsoft.com/office/drawing/2014/main" id="{52549584-D00C-37F2-59C9-6344BB6DCCCF}"/>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0" name="Line 4">
            <a:extLst>
              <a:ext uri="{FF2B5EF4-FFF2-40B4-BE49-F238E27FC236}">
                <a16:creationId xmlns:a16="http://schemas.microsoft.com/office/drawing/2014/main" id="{D0A986B2-55DC-E5FB-9508-0A5595D3FCF4}"/>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21777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A87779E-5D65-D60C-19B3-99E4D0C81B9A}"/>
              </a:ext>
            </a:extLst>
          </p:cNvPr>
          <p:cNvGraphicFramePr>
            <a:graphicFrameLocks noGrp="1"/>
          </p:cNvGraphicFramePr>
          <p:nvPr/>
        </p:nvGraphicFramePr>
        <p:xfrm>
          <a:off x="364659" y="925286"/>
          <a:ext cx="11391912" cy="4347776"/>
        </p:xfrm>
        <a:graphic>
          <a:graphicData uri="http://schemas.openxmlformats.org/drawingml/2006/table">
            <a:tbl>
              <a:tblPr>
                <a:tableStyleId>{5C22544A-7EE6-4342-B048-85BDC9FD1C3A}</a:tableStyleId>
              </a:tblPr>
              <a:tblGrid>
                <a:gridCol w="669452">
                  <a:extLst>
                    <a:ext uri="{9D8B030D-6E8A-4147-A177-3AD203B41FA5}">
                      <a16:colId xmlns:a16="http://schemas.microsoft.com/office/drawing/2014/main" val="3606601936"/>
                    </a:ext>
                  </a:extLst>
                </a:gridCol>
                <a:gridCol w="3925085">
                  <a:extLst>
                    <a:ext uri="{9D8B030D-6E8A-4147-A177-3AD203B41FA5}">
                      <a16:colId xmlns:a16="http://schemas.microsoft.com/office/drawing/2014/main" val="1290855918"/>
                    </a:ext>
                  </a:extLst>
                </a:gridCol>
                <a:gridCol w="6797375">
                  <a:extLst>
                    <a:ext uri="{9D8B030D-6E8A-4147-A177-3AD203B41FA5}">
                      <a16:colId xmlns:a16="http://schemas.microsoft.com/office/drawing/2014/main" val="3445842447"/>
                    </a:ext>
                  </a:extLst>
                </a:gridCol>
              </a:tblGrid>
              <a:tr h="201559">
                <a:tc>
                  <a:txBody>
                    <a:bodyPr/>
                    <a:lstStyle/>
                    <a:p>
                      <a:pPr algn="ctr" fontAlgn="b"/>
                      <a:r>
                        <a:rPr lang="en-HK" sz="1200" b="1" u="none" strike="noStrike" kern="1200" dirty="0">
                          <a:solidFill>
                            <a:schemeClr val="bg1"/>
                          </a:solidFill>
                          <a:effectLst/>
                          <a:latin typeface="Barlow" pitchFamily="2" charset="77"/>
                          <a:ea typeface="+mn-ea"/>
                          <a:cs typeface="+mn-cs"/>
                        </a:rPr>
                        <a:t>Timing</a:t>
                      </a:r>
                    </a:p>
                  </a:txBody>
                  <a:tcPr marL="72000" marR="72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2747"/>
                    </a:solidFill>
                  </a:tcPr>
                </a:tc>
                <a:tc>
                  <a:txBody>
                    <a:bodyPr/>
                    <a:lstStyle/>
                    <a:p>
                      <a:pPr algn="ctr" fontAlgn="b"/>
                      <a:r>
                        <a:rPr lang="en-HK" sz="1200" b="1" u="none" strike="noStrike" kern="1200" dirty="0">
                          <a:solidFill>
                            <a:schemeClr val="bg1"/>
                          </a:solidFill>
                          <a:effectLst/>
                          <a:latin typeface="Barlow" pitchFamily="2" charset="77"/>
                          <a:ea typeface="+mn-ea"/>
                          <a:cs typeface="+mn-cs"/>
                        </a:rPr>
                        <a:t>Content</a:t>
                      </a:r>
                    </a:p>
                  </a:txBody>
                  <a:tcPr marL="72000" marR="72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2747"/>
                    </a:solidFill>
                  </a:tcPr>
                </a:tc>
                <a:tc>
                  <a:txBody>
                    <a:bodyPr/>
                    <a:lstStyle/>
                    <a:p>
                      <a:pPr algn="ctr" fontAlgn="b"/>
                      <a:r>
                        <a:rPr lang="en-HK" sz="1200" b="1" u="none" strike="noStrike" kern="1200">
                          <a:solidFill>
                            <a:schemeClr val="bg1"/>
                          </a:solidFill>
                          <a:effectLst/>
                          <a:latin typeface="Barlow" pitchFamily="2" charset="77"/>
                          <a:ea typeface="+mn-ea"/>
                          <a:cs typeface="+mn-cs"/>
                        </a:rPr>
                        <a:t>Objective /Key Message</a:t>
                      </a:r>
                      <a:endParaRPr lang="en-HK" sz="1200" b="1" u="none" strike="noStrike" kern="1200" dirty="0">
                        <a:solidFill>
                          <a:schemeClr val="bg1"/>
                        </a:solidFill>
                        <a:effectLst/>
                        <a:latin typeface="Barlow" pitchFamily="2" charset="77"/>
                        <a:ea typeface="+mn-ea"/>
                        <a:cs typeface="+mn-cs"/>
                      </a:endParaRPr>
                    </a:p>
                  </a:txBody>
                  <a:tcPr marL="72000" marR="72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2747"/>
                    </a:solidFill>
                  </a:tcPr>
                </a:tc>
                <a:extLst>
                  <a:ext uri="{0D108BD9-81ED-4DB2-BD59-A6C34878D82A}">
                    <a16:rowId xmlns:a16="http://schemas.microsoft.com/office/drawing/2014/main" val="92495303"/>
                  </a:ext>
                </a:extLst>
              </a:tr>
              <a:tr h="565748">
                <a:tc>
                  <a:txBody>
                    <a:bodyPr/>
                    <a:lstStyle/>
                    <a:p>
                      <a:pPr algn="ctr" fontAlgn="b"/>
                      <a:r>
                        <a:rPr lang="en-HK" sz="1200" b="0" u="none" strike="noStrike" kern="1200" dirty="0">
                          <a:solidFill>
                            <a:srgbClr val="2B324D"/>
                          </a:solidFill>
                          <a:effectLst/>
                          <a:latin typeface="Barlow" pitchFamily="2" charset="77"/>
                          <a:ea typeface="+mn-ea"/>
                          <a:cs typeface="+mn-cs"/>
                        </a:rPr>
                        <a:t>15</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fontAlgn="b">
                        <a:buFont typeface="Arial" panose="020B0604020202020204" pitchFamily="34" charset="0"/>
                        <a:buNone/>
                      </a:pPr>
                      <a:r>
                        <a:rPr lang="en-HK" sz="1200" b="1" u="none" strike="noStrike" kern="1200" dirty="0">
                          <a:solidFill>
                            <a:srgbClr val="2B324D"/>
                          </a:solidFill>
                          <a:effectLst/>
                          <a:latin typeface="Barlow" pitchFamily="2" charset="77"/>
                          <a:ea typeface="+mn-ea"/>
                          <a:cs typeface="+mn-cs"/>
                        </a:rPr>
                        <a:t>Opening</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Welcome</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Reflections from the Launch</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The Learning Journey Ahead</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The S.A.F.E. model and Session Objectives</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defTabSz="914400" rtl="0" eaLnBrk="1" fontAlgn="b" latinLnBrk="0" hangingPunct="1">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Create an engaging, positive space and connect the session to participants' growth</a:t>
                      </a:r>
                    </a:p>
                    <a:p>
                      <a:pPr marL="171450" indent="-171450" algn="l" defTabSz="914400" rtl="0" eaLnBrk="1" fontAlgn="b" latinLnBrk="0" hangingPunct="1">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Establish credibility, build rapport, and set expectations</a:t>
                      </a:r>
                    </a:p>
                    <a:p>
                      <a:pPr marL="171450" indent="-171450" algn="l" defTabSz="914400" rtl="0" eaLnBrk="1" fontAlgn="b" latinLnBrk="0" hangingPunct="1">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Gather key takeaways, align expectations, and encourage active participation</a:t>
                      </a:r>
                      <a:endParaRPr lang="en-HK" sz="1200" b="0" u="none" strike="noStrike" kern="1200" dirty="0">
                        <a:solidFill>
                          <a:srgbClr val="2B324D"/>
                        </a:solidFill>
                        <a:effectLst/>
                        <a:latin typeface="Barlow" pitchFamily="2" charset="77"/>
                        <a:ea typeface="+mn-ea"/>
                        <a:cs typeface="+mn-cs"/>
                      </a:endParaRP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6352414"/>
                  </a:ext>
                </a:extLst>
              </a:tr>
              <a:tr h="856088">
                <a:tc>
                  <a:txBody>
                    <a:bodyPr/>
                    <a:lstStyle/>
                    <a:p>
                      <a:pPr algn="ctr" fontAlgn="b"/>
                      <a:r>
                        <a:rPr lang="en-HK" sz="1200" b="0" u="none" strike="noStrike" kern="1200" dirty="0">
                          <a:solidFill>
                            <a:srgbClr val="2B324D"/>
                          </a:solidFill>
                          <a:effectLst/>
                          <a:latin typeface="Barlow" pitchFamily="2" charset="77"/>
                          <a:ea typeface="+mn-ea"/>
                          <a:cs typeface="+mn-cs"/>
                        </a:rPr>
                        <a:t>15</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 typeface="Wingdings" panose="05000000000000000000" pitchFamily="2" charset="2"/>
                        <a:buNone/>
                        <a:tabLst/>
                        <a:defRPr/>
                      </a:pPr>
                      <a:r>
                        <a:rPr lang="en-HK" sz="1200" b="1" u="none" strike="noStrike" kern="1200" dirty="0">
                          <a:solidFill>
                            <a:srgbClr val="2B324D"/>
                          </a:solidFill>
                          <a:effectLst/>
                          <a:latin typeface="Barlow" pitchFamily="2" charset="77"/>
                          <a:ea typeface="+mn-ea"/>
                          <a:cs typeface="+mn-cs"/>
                        </a:rPr>
                        <a:t>Recognizing their Communication Styles</a:t>
                      </a:r>
                      <a:endParaRPr lang="en-HK" sz="1200" b="1" i="0" u="none" strike="noStrike" kern="1200" dirty="0">
                        <a:solidFill>
                          <a:srgbClr val="2B324D"/>
                        </a:solidFill>
                        <a:effectLst/>
                        <a:latin typeface="Barlow" pitchFamily="2" charset="77"/>
                        <a:ea typeface="+mn-ea"/>
                        <a:cs typeface="+mn-cs"/>
                      </a:endParaRP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HK" sz="1200" b="0" i="0" u="none" strike="noStrike" kern="1200" dirty="0">
                          <a:solidFill>
                            <a:srgbClr val="2B324D"/>
                          </a:solidFill>
                          <a:effectLst/>
                          <a:latin typeface="Barlow" pitchFamily="2" charset="77"/>
                          <a:ea typeface="+mn-ea"/>
                          <a:cs typeface="+mn-cs"/>
                        </a:rPr>
                        <a:t>Energizer: Find Your Style</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HK" sz="1200" b="0" i="0" u="none" strike="noStrike" kern="1200" dirty="0">
                          <a:solidFill>
                            <a:srgbClr val="2B324D"/>
                          </a:solidFill>
                          <a:effectLst/>
                          <a:latin typeface="Barlow" pitchFamily="2" charset="77"/>
                          <a:ea typeface="+mn-ea"/>
                          <a:cs typeface="+mn-cs"/>
                        </a:rPr>
                        <a:t>Understanding Business </a:t>
                      </a:r>
                      <a:r>
                        <a:rPr lang="en-HK" sz="1200" b="0" i="0" u="none" strike="noStrike" kern="1200" dirty="0" err="1">
                          <a:solidFill>
                            <a:srgbClr val="2B324D"/>
                          </a:solidFill>
                          <a:effectLst/>
                          <a:latin typeface="Barlow" pitchFamily="2" charset="77"/>
                          <a:ea typeface="+mn-ea"/>
                          <a:cs typeface="+mn-cs"/>
                        </a:rPr>
                        <a:t>Behavior</a:t>
                      </a:r>
                      <a:r>
                        <a:rPr lang="en-HK" sz="1200" b="0" i="0" u="none" strike="noStrike" kern="1200" dirty="0">
                          <a:solidFill>
                            <a:srgbClr val="2B324D"/>
                          </a:solidFill>
                          <a:effectLst/>
                          <a:latin typeface="Barlow" pitchFamily="2" charset="77"/>
                          <a:ea typeface="+mn-ea"/>
                          <a:cs typeface="+mn-cs"/>
                        </a:rPr>
                        <a:t> Styles</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defTabSz="914400" rtl="0" eaLnBrk="1" fontAlgn="b" latinLnBrk="0" hangingPunct="1">
                        <a:buFont typeface="Wingdings" panose="05000000000000000000" pitchFamily="2" charset="2"/>
                        <a:buChar char="§"/>
                      </a:pPr>
                      <a:r>
                        <a:rPr lang="en-US" sz="1200" b="0" i="0" u="none" strike="noStrike" kern="1200" dirty="0">
                          <a:solidFill>
                            <a:srgbClr val="2B324D"/>
                          </a:solidFill>
                          <a:effectLst/>
                          <a:latin typeface="Barlow" pitchFamily="2" charset="77"/>
                          <a:ea typeface="+mn-ea"/>
                          <a:cs typeface="+mn-cs"/>
                        </a:rPr>
                        <a:t>Engage participants with an interactive activity to explore their communication preferences</a:t>
                      </a:r>
                      <a:endParaRPr lang="en-HK" sz="1200" b="0" i="0" u="none" strike="noStrike" kern="1200" dirty="0">
                        <a:solidFill>
                          <a:srgbClr val="2B324D"/>
                        </a:solidFill>
                        <a:effectLst/>
                        <a:latin typeface="Barlow" pitchFamily="2" charset="77"/>
                        <a:ea typeface="+mn-ea"/>
                        <a:cs typeface="+mn-cs"/>
                      </a:endParaRPr>
                    </a:p>
                    <a:p>
                      <a:pPr marL="171450" indent="-171450" algn="l" defTabSz="914400" rtl="0" eaLnBrk="1" fontAlgn="b" latinLnBrk="0" hangingPunct="1">
                        <a:buFont typeface="Wingdings" panose="05000000000000000000" pitchFamily="2" charset="2"/>
                        <a:buChar char="§"/>
                      </a:pPr>
                      <a:r>
                        <a:rPr lang="en-US" sz="1200" b="0" i="0" u="none" strike="noStrike" kern="1200" dirty="0">
                          <a:solidFill>
                            <a:srgbClr val="2B324D"/>
                          </a:solidFill>
                          <a:effectLst/>
                          <a:latin typeface="Barlow" pitchFamily="2" charset="77"/>
                          <a:ea typeface="+mn-ea"/>
                          <a:cs typeface="+mn-cs"/>
                        </a:rPr>
                        <a:t>Explain the four Business Behavior Styles and how they shape interactions</a:t>
                      </a:r>
                    </a:p>
                    <a:p>
                      <a:pPr marL="171450" indent="-171450" algn="l" defTabSz="914400" rtl="0" eaLnBrk="1" fontAlgn="b" latinLnBrk="0" hangingPunct="1">
                        <a:buFont typeface="Wingdings" panose="05000000000000000000" pitchFamily="2" charset="2"/>
                        <a:buChar char="§"/>
                      </a:pPr>
                      <a:r>
                        <a:rPr lang="en-US" sz="1200" b="0" i="0" u="none" strike="noStrike" kern="1200" dirty="0">
                          <a:solidFill>
                            <a:srgbClr val="2B324D"/>
                          </a:solidFill>
                          <a:effectLst/>
                          <a:latin typeface="Barlow" pitchFamily="2" charset="77"/>
                          <a:ea typeface="+mn-ea"/>
                          <a:cs typeface="+mn-cs"/>
                        </a:rPr>
                        <a:t>Help participants recognize their dominant style and how it impacts others</a:t>
                      </a:r>
                      <a:endParaRPr lang="en-HK" sz="1200" b="0" i="0" u="none" strike="noStrike" kern="1200" dirty="0">
                        <a:solidFill>
                          <a:srgbClr val="2B324D"/>
                        </a:solidFill>
                        <a:effectLst/>
                        <a:latin typeface="Barlow" pitchFamily="2" charset="77"/>
                        <a:ea typeface="+mn-ea"/>
                        <a:cs typeface="+mn-cs"/>
                      </a:endParaRP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6766011"/>
                  </a:ext>
                </a:extLst>
              </a:tr>
              <a:tr h="366282">
                <a:tc>
                  <a:txBody>
                    <a:bodyPr/>
                    <a:lstStyle/>
                    <a:p>
                      <a:pPr algn="ctr" fontAlgn="b"/>
                      <a:r>
                        <a:rPr lang="en-HK" sz="1200" b="0" u="none" strike="noStrike" kern="1200" dirty="0">
                          <a:solidFill>
                            <a:srgbClr val="2B324D"/>
                          </a:solidFill>
                          <a:effectLst/>
                          <a:latin typeface="Barlow" pitchFamily="2" charset="77"/>
                          <a:ea typeface="+mn-ea"/>
                          <a:cs typeface="+mn-cs"/>
                        </a:rPr>
                        <a:t>20</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l" fontAlgn="b">
                        <a:buFont typeface="Arial" panose="020B0604020202020204" pitchFamily="34" charset="0"/>
                        <a:buNone/>
                      </a:pPr>
                      <a:r>
                        <a:rPr lang="en-HK" sz="1200" b="1" u="none" strike="noStrike" kern="1200" dirty="0">
                          <a:solidFill>
                            <a:srgbClr val="2B324D"/>
                          </a:solidFill>
                          <a:effectLst/>
                          <a:latin typeface="Barlow" pitchFamily="2" charset="77"/>
                          <a:ea typeface="+mn-ea"/>
                          <a:cs typeface="+mn-cs"/>
                        </a:rPr>
                        <a:t>Flexing Your Communication Style</a:t>
                      </a:r>
                    </a:p>
                    <a:p>
                      <a:pPr marL="171450" lvl="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Why Flexing Matters</a:t>
                      </a:r>
                    </a:p>
                    <a:p>
                      <a:pPr marL="171450" lvl="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Breakout Discussion: How to Flex to Other Styles</a:t>
                      </a:r>
                    </a:p>
                    <a:p>
                      <a:pPr marL="171450" lvl="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Strategies for Adapting to Other Styles</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defTabSz="914400" rtl="0" eaLnBrk="1" fontAlgn="b" latinLnBrk="0" hangingPunct="1">
                        <a:buFont typeface="Wingdings" panose="05000000000000000000" pitchFamily="2" charset="2"/>
                        <a:buChar char="§"/>
                      </a:pPr>
                      <a:r>
                        <a:rPr lang="en-US" sz="1200" b="0" u="none" strike="noStrike" kern="1200" dirty="0">
                          <a:solidFill>
                            <a:srgbClr val="2B324D"/>
                          </a:solidFill>
                          <a:effectLst/>
                          <a:latin typeface="Barlow" pitchFamily="2" charset="77"/>
                          <a:ea typeface="+mn-ea"/>
                          <a:cs typeface="+mn-cs"/>
                        </a:rPr>
                        <a:t>Define what flexing means and why it is essential for effective collaboration</a:t>
                      </a:r>
                    </a:p>
                    <a:p>
                      <a:pPr marL="171450" indent="-171450" algn="l" defTabSz="914400" rtl="0" eaLnBrk="1" fontAlgn="b" latinLnBrk="0" hangingPunct="1">
                        <a:buFont typeface="Wingdings" panose="05000000000000000000" pitchFamily="2" charset="2"/>
                        <a:buChar char="§"/>
                      </a:pPr>
                      <a:r>
                        <a:rPr lang="en-US" sz="1200" b="0" u="none" strike="noStrike" kern="1200" dirty="0">
                          <a:solidFill>
                            <a:srgbClr val="2B324D"/>
                          </a:solidFill>
                          <a:effectLst/>
                          <a:latin typeface="Barlow" pitchFamily="2" charset="77"/>
                          <a:ea typeface="+mn-ea"/>
                          <a:cs typeface="+mn-cs"/>
                        </a:rPr>
                        <a:t>Place learners in breakout rooms so they discuss how to adapt to different styles</a:t>
                      </a:r>
                    </a:p>
                    <a:p>
                      <a:pPr marL="171450" indent="-171450" algn="l" defTabSz="914400" rtl="0" eaLnBrk="1" fontAlgn="b" latinLnBrk="0" hangingPunct="1">
                        <a:buFont typeface="Wingdings" panose="05000000000000000000" pitchFamily="2" charset="2"/>
                        <a:buChar char="§"/>
                      </a:pPr>
                      <a:r>
                        <a:rPr lang="en-US" sz="1200" b="0" u="none" strike="noStrike" kern="1200" dirty="0">
                          <a:solidFill>
                            <a:srgbClr val="2B324D"/>
                          </a:solidFill>
                          <a:effectLst/>
                          <a:latin typeface="Barlow" pitchFamily="2" charset="77"/>
                          <a:ea typeface="+mn-ea"/>
                          <a:cs typeface="+mn-cs"/>
                        </a:rPr>
                        <a:t>Gather participant insights through chat engagement and guided discussion.</a:t>
                      </a:r>
                      <a:endParaRPr lang="en-HK" sz="1200" b="0" u="none" strike="noStrike" kern="1200" dirty="0">
                        <a:solidFill>
                          <a:srgbClr val="2B324D"/>
                        </a:solidFill>
                        <a:effectLst/>
                        <a:latin typeface="Barlow" pitchFamily="2" charset="77"/>
                        <a:ea typeface="+mn-ea"/>
                        <a:cs typeface="+mn-cs"/>
                      </a:endParaRP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19079596"/>
                  </a:ext>
                </a:extLst>
              </a:tr>
              <a:tr h="656081">
                <a:tc>
                  <a:txBody>
                    <a:bodyPr/>
                    <a:lstStyle/>
                    <a:p>
                      <a:pPr algn="ctr" fontAlgn="b"/>
                      <a:r>
                        <a:rPr lang="en-HK" sz="1200" b="0" u="none" strike="noStrike" kern="1200" dirty="0">
                          <a:solidFill>
                            <a:srgbClr val="2B324D"/>
                          </a:solidFill>
                          <a:effectLst/>
                          <a:latin typeface="Barlow" pitchFamily="2" charset="77"/>
                          <a:ea typeface="+mn-ea"/>
                          <a:cs typeface="+mn-cs"/>
                        </a:rPr>
                        <a:t>10</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fontAlgn="b">
                        <a:buFont typeface="Wingdings" panose="05000000000000000000" pitchFamily="2" charset="2"/>
                        <a:buNone/>
                      </a:pPr>
                      <a:r>
                        <a:rPr lang="en-HK" sz="1200" b="1" u="none" strike="noStrike" kern="1200" dirty="0">
                          <a:solidFill>
                            <a:srgbClr val="2B324D"/>
                          </a:solidFill>
                          <a:effectLst/>
                          <a:latin typeface="Barlow" pitchFamily="2" charset="77"/>
                          <a:ea typeface="+mn-ea"/>
                          <a:cs typeface="+mn-cs"/>
                        </a:rPr>
                        <a:t>Wrap-Up</a:t>
                      </a:r>
                    </a:p>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HK" sz="1200" b="0" u="none" strike="noStrike" kern="1200" dirty="0">
                          <a:solidFill>
                            <a:srgbClr val="2B324D"/>
                          </a:solidFill>
                          <a:effectLst/>
                          <a:latin typeface="Barlow" pitchFamily="2" charset="77"/>
                          <a:ea typeface="+mn-ea"/>
                          <a:cs typeface="+mn-cs"/>
                        </a:rPr>
                        <a:t>Summary</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Win Learn Change </a:t>
                      </a:r>
                    </a:p>
                    <a:p>
                      <a:pPr marL="171450" indent="-171450" algn="l" fontAlgn="b">
                        <a:buFont typeface="Arial" panose="020B0604020202020204" pitchFamily="34" charset="0"/>
                        <a:buChar char="•"/>
                      </a:pPr>
                      <a:r>
                        <a:rPr lang="en-HK" sz="1200" b="0" u="none" strike="noStrike" kern="1200" dirty="0">
                          <a:solidFill>
                            <a:srgbClr val="2B324D"/>
                          </a:solidFill>
                          <a:effectLst/>
                          <a:latin typeface="Barlow" pitchFamily="2" charset="77"/>
                          <a:ea typeface="+mn-ea"/>
                          <a:cs typeface="+mn-cs"/>
                        </a:rPr>
                        <a:t>What’s Next</a:t>
                      </a: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b">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Identify personal Wins, Learns, and Changes from the session</a:t>
                      </a:r>
                    </a:p>
                    <a:p>
                      <a:pPr marL="171450" indent="-171450" algn="l" fontAlgn="b">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Reinforce the most impactful concepts and strategies covered</a:t>
                      </a:r>
                    </a:p>
                    <a:p>
                      <a:pPr marL="171450" indent="-171450" algn="l" fontAlgn="b">
                        <a:buFont typeface="Wingdings" panose="05000000000000000000" pitchFamily="2" charset="2"/>
                        <a:buChar char="§"/>
                      </a:pPr>
                      <a:r>
                        <a:rPr lang="en-SG" sz="1200" b="0" u="none" strike="noStrike" kern="1200" dirty="0">
                          <a:solidFill>
                            <a:srgbClr val="2B324D"/>
                          </a:solidFill>
                          <a:effectLst/>
                          <a:latin typeface="Barlow" pitchFamily="2" charset="77"/>
                          <a:ea typeface="+mn-ea"/>
                          <a:cs typeface="+mn-cs"/>
                        </a:rPr>
                        <a:t>Clarify next steps</a:t>
                      </a:r>
                      <a:endParaRPr lang="en-HK" sz="1200" b="0" u="none" strike="noStrike" kern="1200" dirty="0">
                        <a:solidFill>
                          <a:srgbClr val="2B324D"/>
                        </a:solidFill>
                        <a:effectLst/>
                        <a:latin typeface="Barlow" pitchFamily="2" charset="77"/>
                        <a:ea typeface="+mn-ea"/>
                        <a:cs typeface="+mn-cs"/>
                      </a:endParaRPr>
                    </a:p>
                  </a:txBody>
                  <a:tcPr marL="72000" marR="72000" marT="72000" marB="7200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76747318"/>
                  </a:ext>
                </a:extLst>
              </a:tr>
              <a:tr h="35536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MY" sz="1200" b="0" u="none" strike="noStrike" kern="1200" dirty="0">
                          <a:solidFill>
                            <a:srgbClr val="2B324E"/>
                          </a:solidFill>
                          <a:effectLst/>
                          <a:latin typeface="Barlow" pitchFamily="2" charset="77"/>
                          <a:ea typeface="+mn-ea"/>
                          <a:cs typeface="+mn-cs"/>
                        </a:rPr>
                        <a:t>60 mins</a:t>
                      </a:r>
                    </a:p>
                  </a:txBody>
                  <a:tcPr marL="72000" marR="72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endParaRPr lang="en-US" sz="1200" dirty="0">
                        <a:solidFill>
                          <a:srgbClr val="1C2747"/>
                        </a:solidFill>
                        <a:latin typeface="Barlow" pitchFamily="2" charset="77"/>
                      </a:endParaRPr>
                    </a:p>
                  </a:txBody>
                  <a:tcPr marL="72000" marR="72000" marT="72000" marB="72000"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hMerge="1">
                  <a:txBody>
                    <a:bodyPr/>
                    <a:lstStyle/>
                    <a:p>
                      <a:endParaRPr lang="en-GB"/>
                    </a:p>
                  </a:txBody>
                  <a:tcPr/>
                </a:tc>
                <a:extLst>
                  <a:ext uri="{0D108BD9-81ED-4DB2-BD59-A6C34878D82A}">
                    <a16:rowId xmlns:a16="http://schemas.microsoft.com/office/drawing/2014/main" val="3244819921"/>
                  </a:ext>
                </a:extLst>
              </a:tr>
            </a:tbl>
          </a:graphicData>
        </a:graphic>
      </p:graphicFrame>
      <p:sp>
        <p:nvSpPr>
          <p:cNvPr id="9" name="TextBox 62">
            <a:extLst>
              <a:ext uri="{FF2B5EF4-FFF2-40B4-BE49-F238E27FC236}">
                <a16:creationId xmlns:a16="http://schemas.microsoft.com/office/drawing/2014/main" id="{C4239DEE-7234-91A2-71EE-72871D99D44B}"/>
              </a:ext>
            </a:extLst>
          </p:cNvPr>
          <p:cNvSpPr txBox="1"/>
          <p:nvPr/>
        </p:nvSpPr>
        <p:spPr>
          <a:xfrm>
            <a:off x="364659" y="307720"/>
            <a:ext cx="8643923" cy="492443"/>
          </a:xfrm>
          <a:prstGeom prst="rect">
            <a:avLst/>
          </a:prstGeom>
        </p:spPr>
        <p:txBody>
          <a:bodyPr wrap="square" lIns="0" tIns="0" rIns="0" bIns="0" rtlCol="0" anchor="t">
            <a:spAutoFit/>
          </a:bodyPr>
          <a:lstStyle/>
          <a:p>
            <a:r>
              <a:rPr lang="en-US" sz="3200" dirty="0">
                <a:solidFill>
                  <a:srgbClr val="1C2747"/>
                </a:solidFill>
                <a:latin typeface="Barlow ExtraBold" panose="00000900000000000000" pitchFamily="2" charset="0"/>
                <a:ea typeface="Barlow 2"/>
                <a:cs typeface="Barlow 2"/>
                <a:sym typeface="Barlow 2"/>
              </a:rPr>
              <a:t>Session 1: Communicating with Impact</a:t>
            </a:r>
          </a:p>
        </p:txBody>
      </p:sp>
      <p:sp>
        <p:nvSpPr>
          <p:cNvPr id="2" name="TextBox 1">
            <a:extLst>
              <a:ext uri="{FF2B5EF4-FFF2-40B4-BE49-F238E27FC236}">
                <a16:creationId xmlns:a16="http://schemas.microsoft.com/office/drawing/2014/main" id="{71F0B9AD-68A6-F1D3-120B-DC1477BA946E}"/>
              </a:ext>
            </a:extLst>
          </p:cNvPr>
          <p:cNvSpPr txBox="1"/>
          <p:nvPr/>
        </p:nvSpPr>
        <p:spPr>
          <a:xfrm>
            <a:off x="4954025" y="6150478"/>
            <a:ext cx="6716485" cy="461665"/>
          </a:xfrm>
          <a:prstGeom prst="rect">
            <a:avLst/>
          </a:prstGeom>
          <a:noFill/>
          <a:ln>
            <a:solidFill>
              <a:srgbClr val="1B2646"/>
            </a:solidFill>
          </a:ln>
        </p:spPr>
        <p:txBody>
          <a:bodyPr wrap="square" rtlCol="0">
            <a:spAutoFit/>
          </a:bodyPr>
          <a:lstStyle/>
          <a:p>
            <a:r>
              <a:rPr lang="en-GB" sz="1200" b="1" dirty="0">
                <a:ln>
                  <a:solidFill>
                    <a:srgbClr val="1B2646"/>
                  </a:solidFill>
                </a:ln>
                <a:latin typeface="Barlow" pitchFamily="2" charset="77"/>
              </a:rPr>
              <a:t>Materials:</a:t>
            </a:r>
          </a:p>
          <a:p>
            <a:r>
              <a:rPr lang="en-GB" sz="1200" dirty="0">
                <a:ln>
                  <a:solidFill>
                    <a:srgbClr val="1B2646"/>
                  </a:solidFill>
                </a:ln>
                <a:latin typeface="Barlow" pitchFamily="2" charset="77"/>
              </a:rPr>
              <a:t>Program pack from the Launch</a:t>
            </a:r>
          </a:p>
        </p:txBody>
      </p:sp>
    </p:spTree>
    <p:custDataLst>
      <p:tags r:id="rId1"/>
    </p:custDataLst>
    <p:extLst>
      <p:ext uri="{BB962C8B-B14F-4D97-AF65-F5344CB8AC3E}">
        <p14:creationId xmlns:p14="http://schemas.microsoft.com/office/powerpoint/2010/main" val="1715059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39677-0A37-F51F-6112-37922E378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A616F-AB42-4E63-6885-2E943E6D4874}"/>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What do you want them to think about you? </a:t>
            </a:r>
          </a:p>
        </p:txBody>
      </p:sp>
      <p:sp>
        <p:nvSpPr>
          <p:cNvPr id="5" name="Rectangle 17">
            <a:extLst>
              <a:ext uri="{FF2B5EF4-FFF2-40B4-BE49-F238E27FC236}">
                <a16:creationId xmlns:a16="http://schemas.microsoft.com/office/drawing/2014/main" id="{713759BF-1E54-6F8F-D3FE-F877A18F202A}"/>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They wow me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They have impressive clients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They are excited about the project</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They are fun to work with</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They pay attention to me</a:t>
            </a:r>
          </a:p>
        </p:txBody>
      </p:sp>
      <p:sp>
        <p:nvSpPr>
          <p:cNvPr id="6" name="Rectangle 18">
            <a:extLst>
              <a:ext uri="{FF2B5EF4-FFF2-40B4-BE49-F238E27FC236}">
                <a16:creationId xmlns:a16="http://schemas.microsoft.com/office/drawing/2014/main" id="{4F5CAF63-7781-E3DF-188A-2091C5163AAC}"/>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We have a lot in common</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They done it before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Everyone seems to like them</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endParaRPr lang="en-US" sz="1100" kern="0" dirty="0">
              <a:solidFill>
                <a:srgbClr val="2B324D"/>
              </a:solidFill>
              <a:latin typeface="Barlow" panose="00000500000000000000" pitchFamily="2" charset="0"/>
              <a:ea typeface="Arial"/>
              <a:cs typeface="Arial"/>
              <a:sym typeface="Arial"/>
            </a:endParaRPr>
          </a:p>
        </p:txBody>
      </p:sp>
      <p:sp>
        <p:nvSpPr>
          <p:cNvPr id="8" name="Rectangle 19">
            <a:extLst>
              <a:ext uri="{FF2B5EF4-FFF2-40B4-BE49-F238E27FC236}">
                <a16:creationId xmlns:a16="http://schemas.microsoft.com/office/drawing/2014/main" id="{A95424B7-BCF2-91FF-78DC-C873C6A071D6}"/>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lnSpc>
                <a:spcPct val="150000"/>
              </a:lnSpc>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They are going to challenge me</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They have done it before</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They have given me great people</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Their assets will save us time</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180CCDB5-2054-E7FB-AAEC-2917DDF03AD4}"/>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They understand our business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They have thought it through</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Their methods are very strong</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They will be transparent</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They see the risks</a:t>
            </a:r>
          </a:p>
        </p:txBody>
      </p:sp>
      <p:sp>
        <p:nvSpPr>
          <p:cNvPr id="7" name="Line 3">
            <a:extLst>
              <a:ext uri="{FF2B5EF4-FFF2-40B4-BE49-F238E27FC236}">
                <a16:creationId xmlns:a16="http://schemas.microsoft.com/office/drawing/2014/main" id="{2291AC38-BDF7-61A3-D231-25C0394E3478}"/>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0" name="Line 4">
            <a:extLst>
              <a:ext uri="{FF2B5EF4-FFF2-40B4-BE49-F238E27FC236}">
                <a16:creationId xmlns:a16="http://schemas.microsoft.com/office/drawing/2014/main" id="{1D2336BA-D8D7-32E0-5C78-828C348DCD0B}"/>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352781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50C7-DBA5-EDF3-7A9B-15F6CED26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5566F-9FC0-041E-AACE-49DE185D04B9}"/>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What are ‘Rapport-Builders’</a:t>
            </a:r>
          </a:p>
        </p:txBody>
      </p:sp>
      <p:sp>
        <p:nvSpPr>
          <p:cNvPr id="5" name="Rectangle 17">
            <a:extLst>
              <a:ext uri="{FF2B5EF4-FFF2-40B4-BE49-F238E27FC236}">
                <a16:creationId xmlns:a16="http://schemas.microsoft.com/office/drawing/2014/main" id="{C6399901-BB96-80A5-13EC-599CDA933ACE}"/>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Bringing them innovative ideas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Making them look good</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Listening and empathizing with them</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Having them meet the “Seniors”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Address WIIFM?</a:t>
            </a:r>
          </a:p>
        </p:txBody>
      </p:sp>
      <p:sp>
        <p:nvSpPr>
          <p:cNvPr id="6" name="Rectangle 18">
            <a:extLst>
              <a:ext uri="{FF2B5EF4-FFF2-40B4-BE49-F238E27FC236}">
                <a16:creationId xmlns:a16="http://schemas.microsoft.com/office/drawing/2014/main" id="{32090ECB-3047-338B-1E5F-0BFB22C75A6B}"/>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Be collaborative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Focus on the chemistry</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Minimize change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Show them risks are mitigated</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Show them we have done it before</a:t>
            </a:r>
          </a:p>
        </p:txBody>
      </p:sp>
      <p:sp>
        <p:nvSpPr>
          <p:cNvPr id="8" name="Rectangle 19">
            <a:extLst>
              <a:ext uri="{FF2B5EF4-FFF2-40B4-BE49-F238E27FC236}">
                <a16:creationId xmlns:a16="http://schemas.microsoft.com/office/drawing/2014/main" id="{7DEFC860-D152-0719-FB13-7146E145749D}"/>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lnSpc>
                <a:spcPct val="150000"/>
              </a:lnSpc>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Give them results and quick wins</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Have an experienced team</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Have assets</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Have the courage to challenge</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Give them predictability</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4D9A0A19-41AD-9AA9-CCF3-9B236C0FB699}"/>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Show that we understand them</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Do what they asked us to do</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Recognize risk and how to mitigate it</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Have methods &amp; processes, show how</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Be rigorous and accurate</a:t>
            </a:r>
          </a:p>
        </p:txBody>
      </p:sp>
      <p:sp>
        <p:nvSpPr>
          <p:cNvPr id="7" name="Line 3">
            <a:extLst>
              <a:ext uri="{FF2B5EF4-FFF2-40B4-BE49-F238E27FC236}">
                <a16:creationId xmlns:a16="http://schemas.microsoft.com/office/drawing/2014/main" id="{FC2A6392-A960-B891-A0E9-75A6F5FC40B1}"/>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0" name="Line 4">
            <a:extLst>
              <a:ext uri="{FF2B5EF4-FFF2-40B4-BE49-F238E27FC236}">
                <a16:creationId xmlns:a16="http://schemas.microsoft.com/office/drawing/2014/main" id="{2DDC3A6B-F924-CCE2-4CA3-A683EEC0267A}"/>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11620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01615-8A59-706C-46A1-5E38DECE1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E49FD1-64B8-4777-4A2F-3975313612A1}"/>
              </a:ext>
            </a:extLst>
          </p:cNvPr>
          <p:cNvSpPr>
            <a:spLocks noGrp="1"/>
          </p:cNvSpPr>
          <p:nvPr>
            <p:ph type="ctrTitle"/>
          </p:nvPr>
        </p:nvSpPr>
        <p:spPr>
          <a:xfrm>
            <a:off x="662297" y="294321"/>
            <a:ext cx="10867406" cy="936751"/>
          </a:xfrm>
        </p:spPr>
        <p:txBody>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2B324E"/>
                </a:solidFill>
                <a:effectLst/>
                <a:uLnTx/>
                <a:uFillTx/>
                <a:latin typeface="Barlow ExtraBold" pitchFamily="2" charset="77"/>
                <a:ea typeface="+mj-ea"/>
                <a:cs typeface="+mj-cs"/>
              </a:rPr>
              <a:t>What are ‘Rapport-Breakers’?</a:t>
            </a:r>
          </a:p>
        </p:txBody>
      </p:sp>
      <p:sp>
        <p:nvSpPr>
          <p:cNvPr id="5" name="Rectangle 17">
            <a:extLst>
              <a:ext uri="{FF2B5EF4-FFF2-40B4-BE49-F238E27FC236}">
                <a16:creationId xmlns:a16="http://schemas.microsoft.com/office/drawing/2014/main" id="{63DFFA04-7019-52A9-190C-0430D1B4F1AD}"/>
              </a:ext>
            </a:extLst>
          </p:cNvPr>
          <p:cNvSpPr>
            <a:spLocks noChangeArrowheads="1"/>
          </p:cNvSpPr>
          <p:nvPr/>
        </p:nvSpPr>
        <p:spPr bwMode="auto">
          <a:xfrm>
            <a:off x="3343383" y="2458995"/>
            <a:ext cx="2687904" cy="1757487"/>
          </a:xfrm>
          <a:prstGeom prst="rect">
            <a:avLst/>
          </a:prstGeom>
          <a:solidFill>
            <a:srgbClr val="FBCD4E"/>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Didn’t give them the credit</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Didn’t pay them/their agenda attention</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Didn’t bring them new, innovative ideas</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Didn’t listen to them</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cs typeface="Arial"/>
                <a:sym typeface="Arial"/>
              </a:rPr>
              <a:t>Didn’t let them feel good</a:t>
            </a:r>
          </a:p>
        </p:txBody>
      </p:sp>
      <p:sp>
        <p:nvSpPr>
          <p:cNvPr id="6" name="Rectangle 18">
            <a:extLst>
              <a:ext uri="{FF2B5EF4-FFF2-40B4-BE49-F238E27FC236}">
                <a16:creationId xmlns:a16="http://schemas.microsoft.com/office/drawing/2014/main" id="{58F0CDCC-506E-8B72-777A-2A2179BBEFE9}"/>
              </a:ext>
            </a:extLst>
          </p:cNvPr>
          <p:cNvSpPr>
            <a:spLocks noChangeArrowheads="1"/>
          </p:cNvSpPr>
          <p:nvPr/>
        </p:nvSpPr>
        <p:spPr bwMode="auto">
          <a:xfrm>
            <a:off x="6193229" y="2458995"/>
            <a:ext cx="2689574" cy="1757487"/>
          </a:xfrm>
          <a:prstGeom prst="rect">
            <a:avLst/>
          </a:prstGeom>
          <a:solidFill>
            <a:srgbClr val="53BBB3"/>
          </a:solidFill>
          <a:ln w="12700">
            <a:noFill/>
            <a:miter lim="800000"/>
            <a:headEnd/>
            <a:tailEnd/>
          </a:ln>
        </p:spPr>
        <p:txBody>
          <a:bodyPr lIns="36000" tIns="36000" rIns="36000" anchor="ctr"/>
          <a:lstStyle/>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Threatened with too much change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Disrupted harmony</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Not collaborative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Pressure</a:t>
            </a:r>
          </a:p>
          <a:p>
            <a:pPr marL="28575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srgbClr val="2B324D"/>
                </a:solidFill>
                <a:latin typeface="Barlow" panose="00000500000000000000" pitchFamily="2" charset="0"/>
                <a:ea typeface="Arial"/>
                <a:cs typeface="Arial"/>
                <a:sym typeface="Arial"/>
              </a:rPr>
              <a:t>We were too formal</a:t>
            </a:r>
          </a:p>
        </p:txBody>
      </p:sp>
      <p:sp>
        <p:nvSpPr>
          <p:cNvPr id="8" name="Rectangle 19">
            <a:extLst>
              <a:ext uri="{FF2B5EF4-FFF2-40B4-BE49-F238E27FC236}">
                <a16:creationId xmlns:a16="http://schemas.microsoft.com/office/drawing/2014/main" id="{BA3B4278-A4E5-F340-6B3D-BEFE87831063}"/>
              </a:ext>
            </a:extLst>
          </p:cNvPr>
          <p:cNvSpPr>
            <a:spLocks noChangeArrowheads="1"/>
          </p:cNvSpPr>
          <p:nvPr/>
        </p:nvSpPr>
        <p:spPr bwMode="auto">
          <a:xfrm>
            <a:off x="3343383" y="4431267"/>
            <a:ext cx="2687904" cy="1754076"/>
          </a:xfrm>
          <a:prstGeom prst="rect">
            <a:avLst/>
          </a:prstGeom>
          <a:solidFill>
            <a:srgbClr val="EC6559"/>
          </a:solidFill>
          <a:ln w="12700">
            <a:noFill/>
            <a:miter lim="800000"/>
            <a:headEnd/>
            <a:tailEnd/>
          </a:ln>
        </p:spPr>
        <p:txBody>
          <a:bodyPr lIns="36000" tIns="36000" rIns="36000" anchor="ctr"/>
          <a:lstStyle/>
          <a:p>
            <a:pPr marL="285750" lvl="0" indent="-285750" defTabSz="914286" eaLnBrk="0" hangingPunct="0">
              <a:lnSpc>
                <a:spcPct val="150000"/>
              </a:lnSpc>
              <a:buClr>
                <a:srgbClr val="000000"/>
              </a:buClr>
              <a:buFont typeface="Wingdings" panose="05000000000000000000" pitchFamily="2" charset="2"/>
              <a:buChar char="§"/>
              <a:defRPr/>
            </a:pPr>
            <a:endParaRPr lang="en-US" sz="1100" kern="0" dirty="0">
              <a:solidFill>
                <a:srgbClr val="2B324D"/>
              </a:solidFill>
              <a:latin typeface="Barlow" panose="00000500000000000000" pitchFamily="2" charset="0"/>
              <a:ea typeface="Arial"/>
              <a:cs typeface="Arial"/>
              <a:sym typeface="Arial"/>
            </a:endParaRP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Didn’t focus on/produce results</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Hid/surprised them with bad news</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Brought the B team, not the A team</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Too slow</a:t>
            </a:r>
          </a:p>
          <a:p>
            <a:pPr marL="285750" lvl="0" indent="-285750" defTabSz="914286" eaLnBrk="0" hangingPunct="0">
              <a:lnSpc>
                <a:spcPct val="150000"/>
              </a:lnSpc>
              <a:buClr>
                <a:srgbClr val="000000"/>
              </a:buClr>
              <a:buFont typeface="Wingdings" panose="05000000000000000000" pitchFamily="2" charset="2"/>
              <a:buChar char="§"/>
              <a:defRPr/>
            </a:pPr>
            <a:r>
              <a:rPr lang="en-US" sz="1100" kern="0" dirty="0">
                <a:solidFill>
                  <a:srgbClr val="2B324D"/>
                </a:solidFill>
                <a:latin typeface="Barlow" panose="00000500000000000000" pitchFamily="2" charset="0"/>
                <a:ea typeface="Arial"/>
                <a:cs typeface="Arial"/>
                <a:sym typeface="Arial"/>
              </a:rPr>
              <a:t>Undecisive/couldn’t answer questions</a:t>
            </a:r>
          </a:p>
          <a:p>
            <a:pPr marL="0" marR="0" lvl="0" indent="0" algn="ctr" defTabSz="914377" rtl="0" eaLnBrk="0"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black">
                  <a:lumMod val="65000"/>
                  <a:lumOff val="35000"/>
                </a:prstClr>
              </a:solidFill>
              <a:effectLst/>
              <a:uLnTx/>
              <a:uFillTx/>
              <a:latin typeface="Barlow Medium" pitchFamily="2" charset="77"/>
              <a:ea typeface="+mn-ea"/>
              <a:cs typeface="Calibri" pitchFamily="34" charset="0"/>
              <a:sym typeface="Arial"/>
            </a:endParaRPr>
          </a:p>
        </p:txBody>
      </p:sp>
      <p:sp>
        <p:nvSpPr>
          <p:cNvPr id="9" name="Rectangle 20">
            <a:extLst>
              <a:ext uri="{FF2B5EF4-FFF2-40B4-BE49-F238E27FC236}">
                <a16:creationId xmlns:a16="http://schemas.microsoft.com/office/drawing/2014/main" id="{74899666-E3F9-F447-C27A-06A59AF3AF20}"/>
              </a:ext>
            </a:extLst>
          </p:cNvPr>
          <p:cNvSpPr>
            <a:spLocks noChangeArrowheads="1"/>
          </p:cNvSpPr>
          <p:nvPr/>
        </p:nvSpPr>
        <p:spPr bwMode="auto">
          <a:xfrm>
            <a:off x="6193229" y="4431267"/>
            <a:ext cx="2689574" cy="1754076"/>
          </a:xfrm>
          <a:prstGeom prst="rect">
            <a:avLst/>
          </a:prstGeom>
          <a:solidFill>
            <a:srgbClr val="9ED8F5"/>
          </a:solidFill>
          <a:ln w="12700">
            <a:noFill/>
            <a:miter lim="800000"/>
            <a:headEnd/>
            <a:tailEnd/>
          </a:ln>
        </p:spPr>
        <p:txBody>
          <a:bodyPr lIns="36000" tIns="36000" rIns="36000" anchor="ctr"/>
          <a:lstStyle/>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Always being sold to</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Not transparent</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Trying to be right/prove THEM wrong</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Being seen as risky and impulsive</a:t>
            </a:r>
          </a:p>
          <a:p>
            <a:pPr marL="285750" lvl="0" indent="-285750" defTabSz="914126">
              <a:spcBef>
                <a:spcPts val="400"/>
              </a:spcBef>
              <a:buClr>
                <a:srgbClr val="2B324D"/>
              </a:buClr>
              <a:buSzPct val="100000"/>
              <a:buFont typeface="Wingdings" panose="05000000000000000000" pitchFamily="2" charset="2"/>
              <a:buChar char="§"/>
              <a:defRPr sz="1100">
                <a:solidFill>
                  <a:srgbClr val="FFFFFF"/>
                </a:solidFill>
                <a:latin typeface="Arial"/>
                <a:ea typeface="Arial"/>
                <a:cs typeface="Arial"/>
                <a:sym typeface="Arial"/>
              </a:defRPr>
            </a:pPr>
            <a:r>
              <a:rPr lang="en-US" sz="1100" kern="0" dirty="0">
                <a:solidFill>
                  <a:prstClr val="black">
                    <a:lumMod val="65000"/>
                    <a:lumOff val="35000"/>
                  </a:prstClr>
                </a:solidFill>
                <a:latin typeface="Barlow" panose="00000500000000000000" pitchFamily="2" charset="0"/>
                <a:cs typeface="Arial"/>
                <a:sym typeface="Arial"/>
              </a:rPr>
              <a:t>Not business-like</a:t>
            </a:r>
          </a:p>
        </p:txBody>
      </p:sp>
      <p:sp>
        <p:nvSpPr>
          <p:cNvPr id="7" name="Line 3">
            <a:extLst>
              <a:ext uri="{FF2B5EF4-FFF2-40B4-BE49-F238E27FC236}">
                <a16:creationId xmlns:a16="http://schemas.microsoft.com/office/drawing/2014/main" id="{55F7BD20-F22D-7064-128A-0634C429D619}"/>
              </a:ext>
            </a:extLst>
          </p:cNvPr>
          <p:cNvSpPr>
            <a:spLocks noChangeShapeType="1"/>
          </p:cNvSpPr>
          <p:nvPr/>
        </p:nvSpPr>
        <p:spPr bwMode="auto">
          <a:xfrm flipH="1">
            <a:off x="6111424" y="2193070"/>
            <a:ext cx="1669" cy="4258196"/>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
        <p:nvSpPr>
          <p:cNvPr id="10" name="Line 4">
            <a:extLst>
              <a:ext uri="{FF2B5EF4-FFF2-40B4-BE49-F238E27FC236}">
                <a16:creationId xmlns:a16="http://schemas.microsoft.com/office/drawing/2014/main" id="{2C83477E-B528-7325-FF6B-3440B6354FEC}"/>
              </a:ext>
            </a:extLst>
          </p:cNvPr>
          <p:cNvSpPr>
            <a:spLocks noChangeShapeType="1"/>
          </p:cNvSpPr>
          <p:nvPr/>
        </p:nvSpPr>
        <p:spPr bwMode="auto">
          <a:xfrm>
            <a:off x="3179772" y="4320464"/>
            <a:ext cx="5864973" cy="3409"/>
          </a:xfrm>
          <a:prstGeom prst="line">
            <a:avLst/>
          </a:prstGeom>
          <a:noFill/>
          <a:ln w="57150">
            <a:solidFill>
              <a:srgbClr val="2B324E"/>
            </a:solidFill>
            <a:round/>
            <a:headEnd type="stealth" w="med" len="med"/>
            <a:tailEnd type="stealth" w="med" len="med"/>
          </a:ln>
        </p:spPr>
        <p:txBody>
          <a:bodyPr wrap="none" lIns="36000" tIns="36000" rIns="36000"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72C4">
                  <a:lumMod val="50000"/>
                </a:srgbClr>
              </a:solidFill>
              <a:effectLst/>
              <a:uLnTx/>
              <a:uFillTx/>
              <a:latin typeface="Barlow Medium" pitchFamily="2" charset="77"/>
              <a:ea typeface="+mn-ea"/>
              <a:cs typeface="Calibri" pitchFamily="34" charset="0"/>
              <a:sym typeface="Arial"/>
            </a:endParaRPr>
          </a:p>
        </p:txBody>
      </p:sp>
    </p:spTree>
    <p:extLst>
      <p:ext uri="{BB962C8B-B14F-4D97-AF65-F5344CB8AC3E}">
        <p14:creationId xmlns:p14="http://schemas.microsoft.com/office/powerpoint/2010/main" val="196557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77D38-527B-443D-F82A-6BD5B76AB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0B441-C068-7B13-248A-C60C0C17A5FA}"/>
              </a:ext>
            </a:extLst>
          </p:cNvPr>
          <p:cNvSpPr>
            <a:spLocks noGrp="1"/>
          </p:cNvSpPr>
          <p:nvPr>
            <p:ph type="ctrTitle"/>
          </p:nvPr>
        </p:nvSpPr>
        <p:spPr>
          <a:xfrm>
            <a:off x="662297" y="294321"/>
            <a:ext cx="10867406" cy="936751"/>
          </a:xfrm>
        </p:spPr>
        <p:txBody>
          <a:bodyPr/>
          <a:lstStyle/>
          <a:p>
            <a:r>
              <a:rPr lang="en-US" sz="4200" dirty="0"/>
              <a:t>FLEX | Business Behavior Styles</a:t>
            </a:r>
          </a:p>
        </p:txBody>
      </p:sp>
      <p:pic>
        <p:nvPicPr>
          <p:cNvPr id="4" name="Picture 3">
            <a:extLst>
              <a:ext uri="{FF2B5EF4-FFF2-40B4-BE49-F238E27FC236}">
                <a16:creationId xmlns:a16="http://schemas.microsoft.com/office/drawing/2014/main" id="{55713632-E1AE-386D-A957-799841DA5559}"/>
              </a:ext>
            </a:extLst>
          </p:cNvPr>
          <p:cNvPicPr>
            <a:picLocks noChangeAspect="1"/>
          </p:cNvPicPr>
          <p:nvPr/>
        </p:nvPicPr>
        <p:blipFill>
          <a:blip r:embed="rId4"/>
          <a:srcRect/>
          <a:stretch/>
        </p:blipFill>
        <p:spPr>
          <a:xfrm>
            <a:off x="3793748" y="2046514"/>
            <a:ext cx="4604504" cy="4539955"/>
          </a:xfrm>
          <a:prstGeom prst="rect">
            <a:avLst/>
          </a:prstGeom>
        </p:spPr>
      </p:pic>
    </p:spTree>
    <p:custDataLst>
      <p:tags r:id="rId1"/>
    </p:custDataLst>
    <p:extLst>
      <p:ext uri="{BB962C8B-B14F-4D97-AF65-F5344CB8AC3E}">
        <p14:creationId xmlns:p14="http://schemas.microsoft.com/office/powerpoint/2010/main" val="391643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3F5C8-3EA7-2398-0630-0754EB0C4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0A8D2-3406-48CB-07BB-4B6508750A2C}"/>
              </a:ext>
            </a:extLst>
          </p:cNvPr>
          <p:cNvSpPr>
            <a:spLocks noGrp="1"/>
          </p:cNvSpPr>
          <p:nvPr>
            <p:ph type="ctrTitle"/>
          </p:nvPr>
        </p:nvSpPr>
        <p:spPr>
          <a:xfrm>
            <a:off x="662297" y="294321"/>
            <a:ext cx="10867406" cy="936751"/>
          </a:xfrm>
        </p:spPr>
        <p:txBody>
          <a:bodyPr/>
          <a:lstStyle/>
          <a:p>
            <a:r>
              <a:rPr lang="en-US" sz="4200" dirty="0"/>
              <a:t>Win Learn Change</a:t>
            </a:r>
          </a:p>
        </p:txBody>
      </p:sp>
      <p:sp>
        <p:nvSpPr>
          <p:cNvPr id="5" name="TextBox 4">
            <a:extLst>
              <a:ext uri="{FF2B5EF4-FFF2-40B4-BE49-F238E27FC236}">
                <a16:creationId xmlns:a16="http://schemas.microsoft.com/office/drawing/2014/main" id="{353CF3AF-BA27-135E-93B8-6976B5A7D9CD}"/>
              </a:ext>
            </a:extLst>
          </p:cNvPr>
          <p:cNvSpPr txBox="1"/>
          <p:nvPr/>
        </p:nvSpPr>
        <p:spPr>
          <a:xfrm>
            <a:off x="662297" y="3119806"/>
            <a:ext cx="3088011" cy="1569660"/>
          </a:xfrm>
          <a:prstGeom prst="roundRect">
            <a:avLst/>
          </a:prstGeom>
          <a:solidFill>
            <a:srgbClr val="27ADE4"/>
          </a:solidFill>
        </p:spPr>
        <p:txBody>
          <a:bodyPr wrap="square" rtlCol="0" anchor="ctr">
            <a:noAutofit/>
          </a:bodyPr>
          <a:lstStyle/>
          <a:p>
            <a:pPr algn="ctr">
              <a:buClrTx/>
              <a:buFontTx/>
              <a:buNone/>
            </a:pPr>
            <a:r>
              <a:rPr lang="en-GB" sz="2400" kern="1200" dirty="0">
                <a:solidFill>
                  <a:schemeClr val="bg1"/>
                </a:solidFill>
                <a:latin typeface="Barlow" pitchFamily="2" charset="77"/>
                <a:cs typeface="Ubisoft Sans" panose="02000504030000020004" pitchFamily="2" charset="-78"/>
              </a:rPr>
              <a:t>Things that went </a:t>
            </a:r>
            <a:br>
              <a:rPr lang="en-GB" sz="2400" kern="1200" dirty="0">
                <a:solidFill>
                  <a:schemeClr val="bg1"/>
                </a:solidFill>
                <a:latin typeface="Barlow" pitchFamily="2" charset="77"/>
                <a:cs typeface="Ubisoft Sans" panose="02000504030000020004" pitchFamily="2" charset="-78"/>
              </a:rPr>
            </a:br>
            <a:r>
              <a:rPr lang="en-GB" sz="2400" kern="1200" dirty="0">
                <a:solidFill>
                  <a:schemeClr val="bg1"/>
                </a:solidFill>
                <a:latin typeface="Barlow" pitchFamily="2" charset="77"/>
                <a:cs typeface="Ubisoft Sans" panose="02000504030000020004" pitchFamily="2" charset="-78"/>
              </a:rPr>
              <a:t>well, that you</a:t>
            </a:r>
            <a:r>
              <a:rPr lang="ja-JP" altLang="en-GB" sz="2400" kern="1200" dirty="0">
                <a:solidFill>
                  <a:schemeClr val="bg1"/>
                </a:solidFill>
                <a:latin typeface="Barlow" pitchFamily="2" charset="77"/>
                <a:ea typeface="游ゴシック" panose="020B0400000000000000" pitchFamily="34" charset="-128"/>
                <a:cs typeface="Ubisoft Sans" panose="02000504030000020004" pitchFamily="2" charset="-78"/>
              </a:rPr>
              <a:t>’</a:t>
            </a:r>
            <a:r>
              <a:rPr lang="en-GB" sz="2400" kern="1200" dirty="0">
                <a:solidFill>
                  <a:schemeClr val="bg1"/>
                </a:solidFill>
                <a:latin typeface="Barlow" pitchFamily="2" charset="77"/>
                <a:cs typeface="Ubisoft Sans" panose="02000504030000020004" pitchFamily="2" charset="-78"/>
              </a:rPr>
              <a:t>re pleased with</a:t>
            </a:r>
          </a:p>
        </p:txBody>
      </p:sp>
      <p:sp>
        <p:nvSpPr>
          <p:cNvPr id="6" name="TextBox 5">
            <a:extLst>
              <a:ext uri="{FF2B5EF4-FFF2-40B4-BE49-F238E27FC236}">
                <a16:creationId xmlns:a16="http://schemas.microsoft.com/office/drawing/2014/main" id="{59D75ED4-FD94-3AA2-7F17-7CFA28B644AF}"/>
              </a:ext>
            </a:extLst>
          </p:cNvPr>
          <p:cNvSpPr txBox="1"/>
          <p:nvPr/>
        </p:nvSpPr>
        <p:spPr>
          <a:xfrm>
            <a:off x="973657" y="2543015"/>
            <a:ext cx="2465290" cy="461665"/>
          </a:xfrm>
          <a:prstGeom prst="rect">
            <a:avLst/>
          </a:prstGeom>
          <a:noFill/>
        </p:spPr>
        <p:txBody>
          <a:bodyPr wrap="square" rtlCol="0" anchor="ctr">
            <a:spAutoFit/>
          </a:bodyPr>
          <a:lstStyle/>
          <a:p>
            <a:pPr algn="ctr">
              <a:buClrTx/>
              <a:buFontTx/>
              <a:buNone/>
            </a:pPr>
            <a:r>
              <a:rPr lang="en-US" sz="2400" kern="1200" dirty="0">
                <a:solidFill>
                  <a:srgbClr val="1B2646"/>
                </a:solidFill>
                <a:latin typeface="Barlow ExtraBold" panose="00000900000000000000" pitchFamily="2" charset="0"/>
                <a:cs typeface="Ubisoft Sans" panose="02000504030000020004" pitchFamily="2" charset="-78"/>
              </a:rPr>
              <a:t>Win</a:t>
            </a:r>
          </a:p>
        </p:txBody>
      </p:sp>
      <p:sp>
        <p:nvSpPr>
          <p:cNvPr id="7" name="TextBox 6">
            <a:extLst>
              <a:ext uri="{FF2B5EF4-FFF2-40B4-BE49-F238E27FC236}">
                <a16:creationId xmlns:a16="http://schemas.microsoft.com/office/drawing/2014/main" id="{33FF7BEC-F3B6-BA26-88D5-0208FDEAAD33}"/>
              </a:ext>
            </a:extLst>
          </p:cNvPr>
          <p:cNvSpPr txBox="1"/>
          <p:nvPr/>
        </p:nvSpPr>
        <p:spPr>
          <a:xfrm>
            <a:off x="4704366" y="3095580"/>
            <a:ext cx="3088011" cy="1569660"/>
          </a:xfrm>
          <a:prstGeom prst="roundRect">
            <a:avLst/>
          </a:prstGeom>
          <a:solidFill>
            <a:srgbClr val="27ADE4"/>
          </a:solidFill>
        </p:spPr>
        <p:txBody>
          <a:bodyPr wrap="square" rtlCol="0" anchor="ctr">
            <a:noAutofit/>
          </a:bodyPr>
          <a:lstStyle/>
          <a:p>
            <a:pPr algn="ctr">
              <a:buClrTx/>
              <a:buFontTx/>
              <a:buNone/>
            </a:pPr>
            <a:r>
              <a:rPr lang="en-GB" sz="2400" kern="1200" dirty="0">
                <a:solidFill>
                  <a:schemeClr val="bg1"/>
                </a:solidFill>
                <a:latin typeface="Barlow" pitchFamily="2" charset="77"/>
                <a:cs typeface="Ubisoft Sans" panose="02000504030000020004" pitchFamily="2" charset="-78"/>
              </a:rPr>
              <a:t>Things that didn‘t work as hoped, yet, provided learning</a:t>
            </a:r>
          </a:p>
        </p:txBody>
      </p:sp>
      <p:sp>
        <p:nvSpPr>
          <p:cNvPr id="13" name="TextBox 12">
            <a:extLst>
              <a:ext uri="{FF2B5EF4-FFF2-40B4-BE49-F238E27FC236}">
                <a16:creationId xmlns:a16="http://schemas.microsoft.com/office/drawing/2014/main" id="{32245D5A-3296-E16A-3811-53B8863684A3}"/>
              </a:ext>
            </a:extLst>
          </p:cNvPr>
          <p:cNvSpPr txBox="1"/>
          <p:nvPr/>
        </p:nvSpPr>
        <p:spPr>
          <a:xfrm>
            <a:off x="4986392" y="2543015"/>
            <a:ext cx="2516778" cy="461665"/>
          </a:xfrm>
          <a:prstGeom prst="rect">
            <a:avLst/>
          </a:prstGeom>
          <a:noFill/>
        </p:spPr>
        <p:txBody>
          <a:bodyPr wrap="square" rtlCol="0" anchor="ctr">
            <a:spAutoFit/>
          </a:bodyPr>
          <a:lstStyle>
            <a:defPPr>
              <a:defRPr lang="en-US"/>
            </a:defPPr>
            <a:lvl1pPr algn="ctr">
              <a:buClrTx/>
              <a:buFontTx/>
              <a:buNone/>
              <a:defRPr sz="2400">
                <a:solidFill>
                  <a:srgbClr val="1B2646"/>
                </a:solidFill>
                <a:latin typeface="Barlow ExtraBold" panose="00000900000000000000" pitchFamily="2" charset="0"/>
                <a:cs typeface="Ubisoft Sans" panose="02000504030000020004" pitchFamily="2" charset="-78"/>
              </a:defRPr>
            </a:lvl1pPr>
          </a:lstStyle>
          <a:p>
            <a:r>
              <a:rPr lang="en-US" dirty="0"/>
              <a:t>Learn</a:t>
            </a:r>
          </a:p>
        </p:txBody>
      </p:sp>
      <p:sp>
        <p:nvSpPr>
          <p:cNvPr id="14" name="TextBox 13">
            <a:extLst>
              <a:ext uri="{FF2B5EF4-FFF2-40B4-BE49-F238E27FC236}">
                <a16:creationId xmlns:a16="http://schemas.microsoft.com/office/drawing/2014/main" id="{70F00B98-A095-90CD-D7F9-E7189B23B0FE}"/>
              </a:ext>
            </a:extLst>
          </p:cNvPr>
          <p:cNvSpPr txBox="1"/>
          <p:nvPr/>
        </p:nvSpPr>
        <p:spPr>
          <a:xfrm>
            <a:off x="8746435" y="3067212"/>
            <a:ext cx="3088011" cy="1569660"/>
          </a:xfrm>
          <a:prstGeom prst="roundRect">
            <a:avLst/>
          </a:prstGeom>
          <a:solidFill>
            <a:srgbClr val="27ADE4"/>
          </a:solidFill>
        </p:spPr>
        <p:txBody>
          <a:bodyPr wrap="square" rtlCol="0" anchor="ctr">
            <a:noAutofit/>
          </a:bodyPr>
          <a:lstStyle/>
          <a:p>
            <a:pPr algn="ctr">
              <a:buClrTx/>
              <a:buFontTx/>
              <a:buNone/>
            </a:pPr>
            <a:r>
              <a:rPr lang="en-GB" sz="2400" kern="1200" dirty="0">
                <a:solidFill>
                  <a:schemeClr val="bg1"/>
                </a:solidFill>
                <a:latin typeface="Barlow" pitchFamily="2" charset="77"/>
                <a:cs typeface="Ubisoft Sans" panose="02000504030000020004" pitchFamily="2" charset="-78"/>
              </a:rPr>
              <a:t>Things to change</a:t>
            </a:r>
            <a:br>
              <a:rPr lang="en-GB" sz="2400" kern="1200" dirty="0">
                <a:solidFill>
                  <a:schemeClr val="bg1"/>
                </a:solidFill>
                <a:latin typeface="Barlow" pitchFamily="2" charset="77"/>
                <a:cs typeface="Ubisoft Sans" panose="02000504030000020004" pitchFamily="2" charset="-78"/>
              </a:rPr>
            </a:br>
            <a:r>
              <a:rPr lang="en-GB" sz="2400" kern="1200" dirty="0">
                <a:solidFill>
                  <a:schemeClr val="bg1"/>
                </a:solidFill>
                <a:latin typeface="Barlow" pitchFamily="2" charset="77"/>
                <a:cs typeface="Ubisoft Sans" panose="02000504030000020004" pitchFamily="2" charset="-78"/>
              </a:rPr>
              <a:t> for next time – </a:t>
            </a:r>
            <a:br>
              <a:rPr lang="en-GB" sz="2400" kern="1200" dirty="0">
                <a:solidFill>
                  <a:schemeClr val="bg1"/>
                </a:solidFill>
                <a:latin typeface="Barlow" pitchFamily="2" charset="77"/>
                <a:cs typeface="Ubisoft Sans" panose="02000504030000020004" pitchFamily="2" charset="-78"/>
              </a:rPr>
            </a:br>
            <a:r>
              <a:rPr lang="en-GB" sz="2400" kern="1200" dirty="0">
                <a:solidFill>
                  <a:schemeClr val="bg1"/>
                </a:solidFill>
                <a:latin typeface="Barlow" pitchFamily="2" charset="77"/>
                <a:cs typeface="Ubisoft Sans" panose="02000504030000020004" pitchFamily="2" charset="-78"/>
              </a:rPr>
              <a:t>action steps</a:t>
            </a:r>
          </a:p>
        </p:txBody>
      </p:sp>
      <p:sp>
        <p:nvSpPr>
          <p:cNvPr id="15" name="TextBox 14">
            <a:extLst>
              <a:ext uri="{FF2B5EF4-FFF2-40B4-BE49-F238E27FC236}">
                <a16:creationId xmlns:a16="http://schemas.microsoft.com/office/drawing/2014/main" id="{7378FD71-DFA6-D79B-AB60-0CBB235E1930}"/>
              </a:ext>
            </a:extLst>
          </p:cNvPr>
          <p:cNvSpPr txBox="1"/>
          <p:nvPr/>
        </p:nvSpPr>
        <p:spPr>
          <a:xfrm>
            <a:off x="9035642" y="2543015"/>
            <a:ext cx="2516778" cy="461665"/>
          </a:xfrm>
          <a:prstGeom prst="rect">
            <a:avLst/>
          </a:prstGeom>
          <a:noFill/>
        </p:spPr>
        <p:txBody>
          <a:bodyPr wrap="square" rtlCol="0" anchor="ctr">
            <a:spAutoFit/>
          </a:bodyPr>
          <a:lstStyle>
            <a:defPPr>
              <a:defRPr lang="en-US"/>
            </a:defPPr>
            <a:lvl1pPr algn="ctr">
              <a:buClrTx/>
              <a:buFontTx/>
              <a:buNone/>
              <a:defRPr sz="2400">
                <a:solidFill>
                  <a:srgbClr val="1B2646"/>
                </a:solidFill>
                <a:latin typeface="Barlow ExtraBold" panose="00000900000000000000" pitchFamily="2" charset="0"/>
                <a:cs typeface="Ubisoft Sans" panose="02000504030000020004" pitchFamily="2" charset="-78"/>
              </a:defRPr>
            </a:lvl1pPr>
          </a:lstStyle>
          <a:p>
            <a:r>
              <a:rPr lang="en-GB" dirty="0"/>
              <a:t>Change</a:t>
            </a:r>
          </a:p>
        </p:txBody>
      </p:sp>
      <p:sp>
        <p:nvSpPr>
          <p:cNvPr id="16" name="TextBox 15">
            <a:extLst>
              <a:ext uri="{FF2B5EF4-FFF2-40B4-BE49-F238E27FC236}">
                <a16:creationId xmlns:a16="http://schemas.microsoft.com/office/drawing/2014/main" id="{AF5FA6BB-AD0C-221A-E9B6-86948838F4D2}"/>
              </a:ext>
            </a:extLst>
          </p:cNvPr>
          <p:cNvSpPr txBox="1"/>
          <p:nvPr/>
        </p:nvSpPr>
        <p:spPr>
          <a:xfrm>
            <a:off x="973657" y="4759763"/>
            <a:ext cx="2465290" cy="276999"/>
          </a:xfrm>
          <a:prstGeom prst="rect">
            <a:avLst/>
          </a:prstGeom>
          <a:noFill/>
        </p:spPr>
        <p:txBody>
          <a:bodyPr wrap="square" rtlCol="0" anchor="ctr">
            <a:spAutoFit/>
          </a:bodyPr>
          <a:lstStyle/>
          <a:p>
            <a:pPr algn="ctr">
              <a:buClrTx/>
              <a:buFontTx/>
              <a:buNone/>
            </a:pPr>
            <a:r>
              <a:rPr lang="en-US" sz="1200" kern="1200" dirty="0">
                <a:solidFill>
                  <a:srgbClr val="1B2646"/>
                </a:solidFill>
                <a:latin typeface="Barlow" pitchFamily="2" charset="77"/>
                <a:cs typeface="Ubisoft Sans" panose="02000504030000020004" pitchFamily="2" charset="-78"/>
              </a:rPr>
              <a:t>Strengths</a:t>
            </a:r>
          </a:p>
        </p:txBody>
      </p:sp>
      <p:sp>
        <p:nvSpPr>
          <p:cNvPr id="17" name="TextBox 16">
            <a:extLst>
              <a:ext uri="{FF2B5EF4-FFF2-40B4-BE49-F238E27FC236}">
                <a16:creationId xmlns:a16="http://schemas.microsoft.com/office/drawing/2014/main" id="{B501EF88-FB5A-4C1B-77FA-160BAFF62F22}"/>
              </a:ext>
            </a:extLst>
          </p:cNvPr>
          <p:cNvSpPr txBox="1"/>
          <p:nvPr/>
        </p:nvSpPr>
        <p:spPr>
          <a:xfrm>
            <a:off x="5001517" y="4689466"/>
            <a:ext cx="2516778" cy="276999"/>
          </a:xfrm>
          <a:prstGeom prst="rect">
            <a:avLst/>
          </a:prstGeom>
          <a:noFill/>
        </p:spPr>
        <p:txBody>
          <a:bodyPr wrap="square" rtlCol="0" anchor="ctr">
            <a:spAutoFit/>
          </a:bodyPr>
          <a:lstStyle/>
          <a:p>
            <a:pPr algn="ctr">
              <a:buClrTx/>
              <a:buFontTx/>
              <a:buNone/>
            </a:pPr>
            <a:r>
              <a:rPr lang="en-US" sz="1200" kern="1200" dirty="0">
                <a:solidFill>
                  <a:srgbClr val="1B2646"/>
                </a:solidFill>
                <a:latin typeface="Barlow" pitchFamily="2" charset="77"/>
                <a:cs typeface="Ubisoft Sans" panose="02000504030000020004" pitchFamily="2" charset="-78"/>
              </a:rPr>
              <a:t>Insights</a:t>
            </a:r>
          </a:p>
        </p:txBody>
      </p:sp>
      <p:sp>
        <p:nvSpPr>
          <p:cNvPr id="18" name="TextBox 17">
            <a:extLst>
              <a:ext uri="{FF2B5EF4-FFF2-40B4-BE49-F238E27FC236}">
                <a16:creationId xmlns:a16="http://schemas.microsoft.com/office/drawing/2014/main" id="{74509090-D0DB-F5C5-CE75-5FCDC06C268A}"/>
              </a:ext>
            </a:extLst>
          </p:cNvPr>
          <p:cNvSpPr txBox="1"/>
          <p:nvPr/>
        </p:nvSpPr>
        <p:spPr>
          <a:xfrm>
            <a:off x="9080865" y="4665240"/>
            <a:ext cx="2516779" cy="276999"/>
          </a:xfrm>
          <a:prstGeom prst="rect">
            <a:avLst/>
          </a:prstGeom>
          <a:noFill/>
        </p:spPr>
        <p:txBody>
          <a:bodyPr wrap="square" rtlCol="0" anchor="ctr">
            <a:spAutoFit/>
          </a:bodyPr>
          <a:lstStyle/>
          <a:p>
            <a:pPr algn="ctr">
              <a:buClrTx/>
              <a:buFontTx/>
              <a:buNone/>
            </a:pPr>
            <a:r>
              <a:rPr lang="en-US" sz="1200" kern="1200" dirty="0">
                <a:solidFill>
                  <a:srgbClr val="1B2646"/>
                </a:solidFill>
                <a:latin typeface="Barlow" pitchFamily="2" charset="77"/>
                <a:cs typeface="Ubisoft Sans" panose="02000504030000020004" pitchFamily="2" charset="-78"/>
              </a:rPr>
              <a:t>Areas for Growth</a:t>
            </a:r>
          </a:p>
        </p:txBody>
      </p:sp>
    </p:spTree>
    <p:custDataLst>
      <p:tags r:id="rId1"/>
    </p:custDataLst>
    <p:extLst>
      <p:ext uri="{BB962C8B-B14F-4D97-AF65-F5344CB8AC3E}">
        <p14:creationId xmlns:p14="http://schemas.microsoft.com/office/powerpoint/2010/main" val="1076992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a:extLst>
            <a:ext uri="{FF2B5EF4-FFF2-40B4-BE49-F238E27FC236}">
              <a16:creationId xmlns:a16="http://schemas.microsoft.com/office/drawing/2014/main" id="{B4A1DA1C-48AC-6C17-CF04-BBB8820C7980}"/>
            </a:ext>
          </a:extLst>
        </p:cNvPr>
        <p:cNvGrpSpPr/>
        <p:nvPr/>
      </p:nvGrpSpPr>
      <p:grpSpPr>
        <a:xfrm>
          <a:off x="0" y="0"/>
          <a:ext cx="0" cy="0"/>
          <a:chOff x="0" y="0"/>
          <a:chExt cx="0" cy="0"/>
        </a:xfrm>
      </p:grpSpPr>
      <p:pic>
        <p:nvPicPr>
          <p:cNvPr id="6" name="Picture 2" descr="Photo Essay: Foreign Roads - These Foreign Roads Travel + Food">
            <a:extLst>
              <a:ext uri="{FF2B5EF4-FFF2-40B4-BE49-F238E27FC236}">
                <a16:creationId xmlns:a16="http://schemas.microsoft.com/office/drawing/2014/main" id="{AF04B39D-BD93-C22D-A133-B73934BB6F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95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71FD6DC-5520-B8A3-AF9D-6F508E0CC64C}"/>
              </a:ext>
            </a:extLst>
          </p:cNvPr>
          <p:cNvSpPr/>
          <p:nvPr/>
        </p:nvSpPr>
        <p:spPr>
          <a:xfrm>
            <a:off x="0" y="0"/>
            <a:ext cx="12192002" cy="6858000"/>
          </a:xfrm>
          <a:prstGeom prst="rect">
            <a:avLst/>
          </a:prstGeom>
          <a:solidFill>
            <a:srgbClr val="1C2747">
              <a:alpha val="7867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Barlow Light"/>
              <a:ea typeface="+mn-ea"/>
              <a:cs typeface="+mn-cs"/>
            </a:endParaRPr>
          </a:p>
        </p:txBody>
      </p:sp>
      <p:pic>
        <p:nvPicPr>
          <p:cNvPr id="11" name="Picture 10" descr="A black and white logo&#10;&#10;AI-generated content may be incorrect.">
            <a:extLst>
              <a:ext uri="{FF2B5EF4-FFF2-40B4-BE49-F238E27FC236}">
                <a16:creationId xmlns:a16="http://schemas.microsoft.com/office/drawing/2014/main" id="{B746C5D0-4F7A-548A-1BC5-BDF2315610AF}"/>
              </a:ext>
            </a:extLst>
          </p:cNvPr>
          <p:cNvPicPr>
            <a:picLocks noChangeAspect="1"/>
          </p:cNvPicPr>
          <p:nvPr/>
        </p:nvPicPr>
        <p:blipFill>
          <a:blip r:embed="rId6"/>
          <a:stretch>
            <a:fillRect/>
          </a:stretch>
        </p:blipFill>
        <p:spPr>
          <a:xfrm>
            <a:off x="9690377" y="869525"/>
            <a:ext cx="1872974" cy="1053548"/>
          </a:xfrm>
          <a:prstGeom prst="rect">
            <a:avLst/>
          </a:prstGeom>
        </p:spPr>
      </p:pic>
      <p:sp>
        <p:nvSpPr>
          <p:cNvPr id="4" name="TextBox 3">
            <a:extLst>
              <a:ext uri="{FF2B5EF4-FFF2-40B4-BE49-F238E27FC236}">
                <a16:creationId xmlns:a16="http://schemas.microsoft.com/office/drawing/2014/main" id="{C5D100CA-5A77-F945-4710-324DB5DCEB97}"/>
              </a:ext>
            </a:extLst>
          </p:cNvPr>
          <p:cNvSpPr txBox="1"/>
          <p:nvPr/>
        </p:nvSpPr>
        <p:spPr>
          <a:xfrm>
            <a:off x="700529" y="2136338"/>
            <a:ext cx="5103923"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rPr>
              <a:t>Your Win?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5400" dirty="0">
                <a:solidFill>
                  <a:prstClr val="white"/>
                </a:solidFill>
                <a:latin typeface="Barlow ExtraBold" panose="00000900000000000000" pitchFamily="2" charset="0"/>
              </a:rPr>
              <a:t>Your Learn?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rPr>
              <a:t>Your Change?</a:t>
            </a:r>
            <a:endParaRPr kumimoji="0" lang="en-GB" sz="8000" b="0"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endParaRPr>
          </a:p>
        </p:txBody>
      </p:sp>
    </p:spTree>
    <p:custDataLst>
      <p:tags r:id="rId1"/>
    </p:custDataLst>
    <p:extLst>
      <p:ext uri="{BB962C8B-B14F-4D97-AF65-F5344CB8AC3E}">
        <p14:creationId xmlns:p14="http://schemas.microsoft.com/office/powerpoint/2010/main" val="3578239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BEAA0-0009-5F2E-7B79-5B1BF73E4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FEBA3-D919-B38F-A337-9DE25A5FFF01}"/>
              </a:ext>
            </a:extLst>
          </p:cNvPr>
          <p:cNvSpPr>
            <a:spLocks noGrp="1"/>
          </p:cNvSpPr>
          <p:nvPr>
            <p:ph type="ctrTitle"/>
          </p:nvPr>
        </p:nvSpPr>
        <p:spPr>
          <a:xfrm>
            <a:off x="662297" y="294321"/>
            <a:ext cx="10867406" cy="936751"/>
          </a:xfrm>
        </p:spPr>
        <p:txBody>
          <a:bodyPr/>
          <a:lstStyle/>
          <a:p>
            <a:r>
              <a:rPr lang="en-US" sz="4200" dirty="0"/>
              <a:t>What’s Next?</a:t>
            </a:r>
          </a:p>
        </p:txBody>
      </p:sp>
      <p:sp>
        <p:nvSpPr>
          <p:cNvPr id="3" name="Rectangle: Rounded Corners 67">
            <a:extLst>
              <a:ext uri="{FF2B5EF4-FFF2-40B4-BE49-F238E27FC236}">
                <a16:creationId xmlns:a16="http://schemas.microsoft.com/office/drawing/2014/main" id="{A44A4A6B-723D-FE15-A5C5-D0AA09299EE0}"/>
              </a:ext>
            </a:extLst>
          </p:cNvPr>
          <p:cNvSpPr/>
          <p:nvPr/>
        </p:nvSpPr>
        <p:spPr>
          <a:xfrm>
            <a:off x="662297" y="3464496"/>
            <a:ext cx="1858170" cy="2936783"/>
          </a:xfrm>
          <a:prstGeom prst="roundRect">
            <a:avLst>
              <a:gd name="adj" fmla="val 6928"/>
            </a:avLst>
          </a:prstGeom>
          <a:noFill/>
          <a:ln w="19050">
            <a:solidFill>
              <a:srgbClr val="8E8E90"/>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Barlow 1 Light"/>
                <a:cs typeface="Barlow 1 Light"/>
                <a:sym typeface="Barlow 1 Light"/>
              </a:rPr>
              <a:t>Recognize the significance of Executive Presence and its influence on effective leadership</a:t>
            </a:r>
          </a:p>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Barlow 1 Light"/>
                <a:cs typeface="Barlow 1 Light"/>
                <a:sym typeface="Barlow 1 Light"/>
              </a:rPr>
              <a:t>Develop practical strategies to enhance and project Executive Presence with confidence and authenticity</a:t>
            </a:r>
          </a:p>
          <a:p>
            <a:pPr marL="285750" marR="0" lvl="0" indent="-285750" algn="l" defTabSz="914400" rtl="0" eaLnBrk="1" fontAlgn="auto" latinLnBrk="0" hangingPunct="1">
              <a:lnSpc>
                <a:spcPts val="1400"/>
              </a:lnSpc>
              <a:spcBef>
                <a:spcPts val="0"/>
              </a:spcBef>
              <a:spcAft>
                <a:spcPts val="1000"/>
              </a:spcAft>
              <a:buClr>
                <a:srgbClr val="1B2646"/>
              </a:buClr>
              <a:buSzTx/>
              <a:buFont typeface="Wingdings" panose="05000000000000000000" pitchFamily="2" charset="2"/>
              <a:buChar char="§"/>
              <a:tabLst/>
              <a:defRPr/>
            </a:pPr>
            <a:endParaRPr kumimoji="0" lang="en-US" sz="1400" b="0" i="0" u="none" strike="noStrike" kern="1200" cap="none" spc="-9" normalizeH="0" baseline="0" noProof="0" dirty="0">
              <a:ln>
                <a:noFill/>
              </a:ln>
              <a:solidFill>
                <a:srgbClr val="1B2646"/>
              </a:solidFill>
              <a:effectLst/>
              <a:uLnTx/>
              <a:uFillTx/>
              <a:latin typeface="Barlow Medium" panose="00000600000000000000" pitchFamily="2" charset="0"/>
              <a:ea typeface="Barlow 1 Light"/>
              <a:cs typeface="Barlow 1 Light"/>
              <a:sym typeface="Barlow 1 Light"/>
            </a:endParaRPr>
          </a:p>
        </p:txBody>
      </p:sp>
      <p:sp>
        <p:nvSpPr>
          <p:cNvPr id="4" name="TextBox 49">
            <a:extLst>
              <a:ext uri="{FF2B5EF4-FFF2-40B4-BE49-F238E27FC236}">
                <a16:creationId xmlns:a16="http://schemas.microsoft.com/office/drawing/2014/main" id="{165060A3-F26B-E301-87D5-020C8E56201C}"/>
              </a:ext>
            </a:extLst>
          </p:cNvPr>
          <p:cNvSpPr txBox="1"/>
          <p:nvPr/>
        </p:nvSpPr>
        <p:spPr>
          <a:xfrm>
            <a:off x="652226" y="6006261"/>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3hrs | F2F | Workshop</a:t>
            </a:r>
          </a:p>
        </p:txBody>
      </p:sp>
      <p:grpSp>
        <p:nvGrpSpPr>
          <p:cNvPr id="5" name="Group 4">
            <a:extLst>
              <a:ext uri="{FF2B5EF4-FFF2-40B4-BE49-F238E27FC236}">
                <a16:creationId xmlns:a16="http://schemas.microsoft.com/office/drawing/2014/main" id="{8AA70FF6-E4BB-5F8D-4029-5B14BB8DE434}"/>
              </a:ext>
            </a:extLst>
          </p:cNvPr>
          <p:cNvGrpSpPr/>
          <p:nvPr/>
        </p:nvGrpSpPr>
        <p:grpSpPr>
          <a:xfrm>
            <a:off x="2891202" y="2056948"/>
            <a:ext cx="1948073" cy="1285918"/>
            <a:chOff x="2666618" y="2777776"/>
            <a:chExt cx="1948073" cy="1285918"/>
          </a:xfrm>
        </p:grpSpPr>
        <p:sp>
          <p:nvSpPr>
            <p:cNvPr id="6" name="Freeform 19">
              <a:extLst>
                <a:ext uri="{FF2B5EF4-FFF2-40B4-BE49-F238E27FC236}">
                  <a16:creationId xmlns:a16="http://schemas.microsoft.com/office/drawing/2014/main" id="{BD5AFC76-4F05-EC92-F5A9-2295265DD828}"/>
                </a:ext>
              </a:extLst>
            </p:cNvPr>
            <p:cNvSpPr/>
            <p:nvPr/>
          </p:nvSpPr>
          <p:spPr>
            <a:xfrm>
              <a:off x="3464687" y="3833271"/>
              <a:ext cx="248843" cy="230423"/>
            </a:xfrm>
            <a:custGeom>
              <a:avLst/>
              <a:gdLst/>
              <a:ahLst/>
              <a:cxnLst/>
              <a:rect l="l" t="t" r="r" b="b"/>
              <a:pathLst>
                <a:path w="1930400" h="1297940">
                  <a:moveTo>
                    <a:pt x="0" y="0"/>
                  </a:moveTo>
                  <a:lnTo>
                    <a:pt x="965200" y="1297940"/>
                  </a:lnTo>
                  <a:lnTo>
                    <a:pt x="1930400" y="0"/>
                  </a:lnTo>
                  <a:close/>
                </a:path>
              </a:pathLst>
            </a:custGeom>
            <a:solidFill>
              <a:schemeClr val="bg2">
                <a:lumMod val="90000"/>
              </a:schemeClr>
            </a:solid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11" name="Freeform 11">
              <a:extLst>
                <a:ext uri="{FF2B5EF4-FFF2-40B4-BE49-F238E27FC236}">
                  <a16:creationId xmlns:a16="http://schemas.microsoft.com/office/drawing/2014/main" id="{29AD11AE-5A55-39F7-BDF9-1118EB2416AB}"/>
                </a:ext>
              </a:extLst>
            </p:cNvPr>
            <p:cNvSpPr/>
            <p:nvPr/>
          </p:nvSpPr>
          <p:spPr>
            <a:xfrm>
              <a:off x="2666618" y="3125279"/>
              <a:ext cx="1858170" cy="799789"/>
            </a:xfrm>
            <a:prstGeom prst="roundRect">
              <a:avLst/>
            </a:prstGeom>
            <a:solidFill>
              <a:schemeClr val="bg2">
                <a:lumMod val="90000"/>
              </a:schemeClr>
            </a:solidFill>
          </p:spPr>
          <p:txBody>
            <a:bodyPr tIns="39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14" name="TextBox 52">
              <a:extLst>
                <a:ext uri="{FF2B5EF4-FFF2-40B4-BE49-F238E27FC236}">
                  <a16:creationId xmlns:a16="http://schemas.microsoft.com/office/drawing/2014/main" id="{F7A98792-D70C-88F3-77E8-71DEEFF9DFC1}"/>
                </a:ext>
              </a:extLst>
            </p:cNvPr>
            <p:cNvSpPr txBox="1"/>
            <p:nvPr/>
          </p:nvSpPr>
          <p:spPr>
            <a:xfrm>
              <a:off x="3593197" y="2804628"/>
              <a:ext cx="760271" cy="230415"/>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324E"/>
                  </a:solidFill>
                  <a:effectLst/>
                  <a:uLnTx/>
                  <a:uFillTx/>
                  <a:latin typeface="Barlow" pitchFamily="2" charset="77"/>
                  <a:ea typeface="Inter Bold"/>
                  <a:cs typeface="Inter Bold"/>
                  <a:sym typeface="Inter Bold"/>
                </a:rPr>
                <a:t>March</a:t>
              </a:r>
            </a:p>
          </p:txBody>
        </p:sp>
        <p:sp>
          <p:nvSpPr>
            <p:cNvPr id="15" name="Freeform 33">
              <a:extLst>
                <a:ext uri="{FF2B5EF4-FFF2-40B4-BE49-F238E27FC236}">
                  <a16:creationId xmlns:a16="http://schemas.microsoft.com/office/drawing/2014/main" id="{13B5E101-DB52-1FE1-6FF0-D0688D087C58}"/>
                </a:ext>
              </a:extLst>
            </p:cNvPr>
            <p:cNvSpPr>
              <a:spLocks noChangeAspect="1"/>
            </p:cNvSpPr>
            <p:nvPr/>
          </p:nvSpPr>
          <p:spPr>
            <a:xfrm>
              <a:off x="2772823" y="3245821"/>
              <a:ext cx="523483" cy="303112"/>
            </a:xfrm>
            <a:custGeom>
              <a:avLst/>
              <a:gdLst>
                <a:gd name="connsiteX0" fmla="*/ 4206490 w 5992240"/>
                <a:gd name="connsiteY0" fmla="*/ 2860277 h 3550848"/>
                <a:gd name="connsiteX1" fmla="*/ 5877142 w 5992240"/>
                <a:gd name="connsiteY1" fmla="*/ 2860278 h 3550848"/>
                <a:gd name="connsiteX2" fmla="*/ 5992240 w 5992240"/>
                <a:gd name="connsiteY2" fmla="*/ 2975376 h 3550848"/>
                <a:gd name="connsiteX3" fmla="*/ 5992240 w 5992240"/>
                <a:gd name="connsiteY3" fmla="*/ 3435751 h 3550848"/>
                <a:gd name="connsiteX4" fmla="*/ 5877143 w 5992240"/>
                <a:gd name="connsiteY4" fmla="*/ 3550848 h 3550848"/>
                <a:gd name="connsiteX5" fmla="*/ 4206490 w 5992240"/>
                <a:gd name="connsiteY5" fmla="*/ 3550848 h 3550848"/>
                <a:gd name="connsiteX6" fmla="*/ 4091393 w 5992240"/>
                <a:gd name="connsiteY6" fmla="*/ 3435751 h 3550848"/>
                <a:gd name="connsiteX7" fmla="*/ 4091392 w 5992240"/>
                <a:gd name="connsiteY7" fmla="*/ 2975375 h 3550848"/>
                <a:gd name="connsiteX8" fmla="*/ 4206490 w 5992240"/>
                <a:gd name="connsiteY8" fmla="*/ 2860277 h 3550848"/>
                <a:gd name="connsiteX9" fmla="*/ 115098 w 5992240"/>
                <a:gd name="connsiteY9" fmla="*/ 2860276 h 3550848"/>
                <a:gd name="connsiteX10" fmla="*/ 1785750 w 5992240"/>
                <a:gd name="connsiteY10" fmla="*/ 2860276 h 3550848"/>
                <a:gd name="connsiteX11" fmla="*/ 1900848 w 5992240"/>
                <a:gd name="connsiteY11" fmla="*/ 2975375 h 3550848"/>
                <a:gd name="connsiteX12" fmla="*/ 1900848 w 5992240"/>
                <a:gd name="connsiteY12" fmla="*/ 3435750 h 3550848"/>
                <a:gd name="connsiteX13" fmla="*/ 1785750 w 5992240"/>
                <a:gd name="connsiteY13" fmla="*/ 3550848 h 3550848"/>
                <a:gd name="connsiteX14" fmla="*/ 115099 w 5992240"/>
                <a:gd name="connsiteY14" fmla="*/ 3550848 h 3550848"/>
                <a:gd name="connsiteX15" fmla="*/ 0 w 5992240"/>
                <a:gd name="connsiteY15" fmla="*/ 3435750 h 3550848"/>
                <a:gd name="connsiteX16" fmla="*/ 1 w 5992240"/>
                <a:gd name="connsiteY16" fmla="*/ 2975374 h 3550848"/>
                <a:gd name="connsiteX17" fmla="*/ 115098 w 5992240"/>
                <a:gd name="connsiteY17" fmla="*/ 2860276 h 3550848"/>
                <a:gd name="connsiteX18" fmla="*/ 5550236 w 5992240"/>
                <a:gd name="connsiteY18" fmla="*/ 1413882 h 3550848"/>
                <a:gd name="connsiteX19" fmla="*/ 5569690 w 5992240"/>
                <a:gd name="connsiteY19" fmla="*/ 1428810 h 3550848"/>
                <a:gd name="connsiteX20" fmla="*/ 5633762 w 5992240"/>
                <a:gd name="connsiteY20" fmla="*/ 1539787 h 3550848"/>
                <a:gd name="connsiteX21" fmla="*/ 5622035 w 5992240"/>
                <a:gd name="connsiteY21" fmla="*/ 1583551 h 3550848"/>
                <a:gd name="connsiteX22" fmla="*/ 4038159 w 5992240"/>
                <a:gd name="connsiteY22" fmla="*/ 2498002 h 3550848"/>
                <a:gd name="connsiteX23" fmla="*/ 5752710 w 5992240"/>
                <a:gd name="connsiteY23" fmla="*/ 1873957 h 3550848"/>
                <a:gd name="connsiteX24" fmla="*/ 5793772 w 5992240"/>
                <a:gd name="connsiteY24" fmla="*/ 1893105 h 3550848"/>
                <a:gd name="connsiteX25" fmla="*/ 5837600 w 5992240"/>
                <a:gd name="connsiteY25" fmla="*/ 2013522 h 3550848"/>
                <a:gd name="connsiteX26" fmla="*/ 5818452 w 5992240"/>
                <a:gd name="connsiteY26" fmla="*/ 2054585 h 3550848"/>
                <a:gd name="connsiteX27" fmla="*/ 4098889 w 5992240"/>
                <a:gd name="connsiteY27" fmla="*/ 2680454 h 3550848"/>
                <a:gd name="connsiteX28" fmla="*/ 5898847 w 5992240"/>
                <a:gd name="connsiteY28" fmla="*/ 2363074 h 3550848"/>
                <a:gd name="connsiteX29" fmla="*/ 5935960 w 5992240"/>
                <a:gd name="connsiteY29" fmla="*/ 2389061 h 3550848"/>
                <a:gd name="connsiteX30" fmla="*/ 5958213 w 5992240"/>
                <a:gd name="connsiteY30" fmla="*/ 2515260 h 3550848"/>
                <a:gd name="connsiteX31" fmla="*/ 5932226 w 5992240"/>
                <a:gd name="connsiteY31" fmla="*/ 2552374 h 3550848"/>
                <a:gd name="connsiteX32" fmla="*/ 4123357 w 5992240"/>
                <a:gd name="connsiteY32" fmla="*/ 2871326 h 3550848"/>
                <a:gd name="connsiteX33" fmla="*/ 4086244 w 5992240"/>
                <a:gd name="connsiteY33" fmla="*/ 2845338 h 3550848"/>
                <a:gd name="connsiteX34" fmla="*/ 4063991 w 5992240"/>
                <a:gd name="connsiteY34" fmla="*/ 2719140 h 3550848"/>
                <a:gd name="connsiteX35" fmla="*/ 4069298 w 5992240"/>
                <a:gd name="connsiteY35" fmla="*/ 2695200 h 3550848"/>
                <a:gd name="connsiteX36" fmla="*/ 4089002 w 5992240"/>
                <a:gd name="connsiteY36" fmla="*/ 2682648 h 3550848"/>
                <a:gd name="connsiteX37" fmla="*/ 4067954 w 5992240"/>
                <a:gd name="connsiteY37" fmla="*/ 2681729 h 3550848"/>
                <a:gd name="connsiteX38" fmla="*/ 4051388 w 5992240"/>
                <a:gd name="connsiteY38" fmla="*/ 2663651 h 3550848"/>
                <a:gd name="connsiteX39" fmla="*/ 4007560 w 5992240"/>
                <a:gd name="connsiteY39" fmla="*/ 2543233 h 3550848"/>
                <a:gd name="connsiteX40" fmla="*/ 4008629 w 5992240"/>
                <a:gd name="connsiteY40" fmla="*/ 2518736 h 3550848"/>
                <a:gd name="connsiteX41" fmla="*/ 4026226 w 5992240"/>
                <a:gd name="connsiteY41" fmla="*/ 2502612 h 3550848"/>
                <a:gd name="connsiteX42" fmla="*/ 4007033 w 5992240"/>
                <a:gd name="connsiteY42" fmla="*/ 2505139 h 3550848"/>
                <a:gd name="connsiteX43" fmla="*/ 3987580 w 5992240"/>
                <a:gd name="connsiteY43" fmla="*/ 2490212 h 3550848"/>
                <a:gd name="connsiteX44" fmla="*/ 3923507 w 5992240"/>
                <a:gd name="connsiteY44" fmla="*/ 2379234 h 3550848"/>
                <a:gd name="connsiteX45" fmla="*/ 3935233 w 5992240"/>
                <a:gd name="connsiteY45" fmla="*/ 2335470 h 3550848"/>
                <a:gd name="connsiteX46" fmla="*/ 5525925 w 5992240"/>
                <a:gd name="connsiteY46" fmla="*/ 1417084 h 3550848"/>
                <a:gd name="connsiteX47" fmla="*/ 5550236 w 5992240"/>
                <a:gd name="connsiteY47" fmla="*/ 1413882 h 3550848"/>
                <a:gd name="connsiteX48" fmla="*/ 442005 w 5992240"/>
                <a:gd name="connsiteY48" fmla="*/ 1413882 h 3550848"/>
                <a:gd name="connsiteX49" fmla="*/ 466314 w 5992240"/>
                <a:gd name="connsiteY49" fmla="*/ 1417082 h 3550848"/>
                <a:gd name="connsiteX50" fmla="*/ 2057007 w 5992240"/>
                <a:gd name="connsiteY50" fmla="*/ 2335470 h 3550848"/>
                <a:gd name="connsiteX51" fmla="*/ 2068734 w 5992240"/>
                <a:gd name="connsiteY51" fmla="*/ 2379234 h 3550848"/>
                <a:gd name="connsiteX52" fmla="*/ 2004660 w 5992240"/>
                <a:gd name="connsiteY52" fmla="*/ 2490211 h 3550848"/>
                <a:gd name="connsiteX53" fmla="*/ 1985208 w 5992240"/>
                <a:gd name="connsiteY53" fmla="*/ 2505138 h 3550848"/>
                <a:gd name="connsiteX54" fmla="*/ 1966014 w 5992240"/>
                <a:gd name="connsiteY54" fmla="*/ 2502611 h 3550848"/>
                <a:gd name="connsiteX55" fmla="*/ 1983611 w 5992240"/>
                <a:gd name="connsiteY55" fmla="*/ 2518736 h 3550848"/>
                <a:gd name="connsiteX56" fmla="*/ 1984681 w 5992240"/>
                <a:gd name="connsiteY56" fmla="*/ 2543232 h 3550848"/>
                <a:gd name="connsiteX57" fmla="*/ 1940852 w 5992240"/>
                <a:gd name="connsiteY57" fmla="*/ 2663650 h 3550848"/>
                <a:gd name="connsiteX58" fmla="*/ 1924287 w 5992240"/>
                <a:gd name="connsiteY58" fmla="*/ 2681729 h 3550848"/>
                <a:gd name="connsiteX59" fmla="*/ 1903238 w 5992240"/>
                <a:gd name="connsiteY59" fmla="*/ 2682647 h 3550848"/>
                <a:gd name="connsiteX60" fmla="*/ 1922942 w 5992240"/>
                <a:gd name="connsiteY60" fmla="*/ 2695200 h 3550848"/>
                <a:gd name="connsiteX61" fmla="*/ 1928249 w 5992240"/>
                <a:gd name="connsiteY61" fmla="*/ 2719139 h 3550848"/>
                <a:gd name="connsiteX62" fmla="*/ 1905997 w 5992240"/>
                <a:gd name="connsiteY62" fmla="*/ 2845338 h 3550848"/>
                <a:gd name="connsiteX63" fmla="*/ 1868883 w 5992240"/>
                <a:gd name="connsiteY63" fmla="*/ 2871326 h 3550848"/>
                <a:gd name="connsiteX64" fmla="*/ 60015 w 5992240"/>
                <a:gd name="connsiteY64" fmla="*/ 2552372 h 3550848"/>
                <a:gd name="connsiteX65" fmla="*/ 34028 w 5992240"/>
                <a:gd name="connsiteY65" fmla="*/ 2515258 h 3550848"/>
                <a:gd name="connsiteX66" fmla="*/ 56281 w 5992240"/>
                <a:gd name="connsiteY66" fmla="*/ 2389060 h 3550848"/>
                <a:gd name="connsiteX67" fmla="*/ 93393 w 5992240"/>
                <a:gd name="connsiteY67" fmla="*/ 2363073 h 3550848"/>
                <a:gd name="connsiteX68" fmla="*/ 1893350 w 5992240"/>
                <a:gd name="connsiteY68" fmla="*/ 2680454 h 3550848"/>
                <a:gd name="connsiteX69" fmla="*/ 173788 w 5992240"/>
                <a:gd name="connsiteY69" fmla="*/ 2054584 h 3550848"/>
                <a:gd name="connsiteX70" fmla="*/ 154640 w 5992240"/>
                <a:gd name="connsiteY70" fmla="*/ 2013521 h 3550848"/>
                <a:gd name="connsiteX71" fmla="*/ 198468 w 5992240"/>
                <a:gd name="connsiteY71" fmla="*/ 1893104 h 3550848"/>
                <a:gd name="connsiteX72" fmla="*/ 239531 w 5992240"/>
                <a:gd name="connsiteY72" fmla="*/ 1873956 h 3550848"/>
                <a:gd name="connsiteX73" fmla="*/ 1954080 w 5992240"/>
                <a:gd name="connsiteY73" fmla="*/ 2498001 h 3550848"/>
                <a:gd name="connsiteX74" fmla="*/ 370205 w 5992240"/>
                <a:gd name="connsiteY74" fmla="*/ 1583550 h 3550848"/>
                <a:gd name="connsiteX75" fmla="*/ 358479 w 5992240"/>
                <a:gd name="connsiteY75" fmla="*/ 1539786 h 3550848"/>
                <a:gd name="connsiteX76" fmla="*/ 422552 w 5992240"/>
                <a:gd name="connsiteY76" fmla="*/ 1428808 h 3550848"/>
                <a:gd name="connsiteX77" fmla="*/ 442005 w 5992240"/>
                <a:gd name="connsiteY77" fmla="*/ 1413882 h 3550848"/>
                <a:gd name="connsiteX78" fmla="*/ 5236692 w 5992240"/>
                <a:gd name="connsiteY78" fmla="*/ 1004671 h 3550848"/>
                <a:gd name="connsiteX79" fmla="*/ 5258441 w 5992240"/>
                <a:gd name="connsiteY79" fmla="*/ 1015993 h 3550848"/>
                <a:gd name="connsiteX80" fmla="*/ 5340810 w 5992240"/>
                <a:gd name="connsiteY80" fmla="*/ 1114158 h 3550848"/>
                <a:gd name="connsiteX81" fmla="*/ 5336862 w 5992240"/>
                <a:gd name="connsiteY81" fmla="*/ 1159293 h 3550848"/>
                <a:gd name="connsiteX82" fmla="*/ 3929813 w 5992240"/>
                <a:gd name="connsiteY82" fmla="*/ 2339949 h 3550848"/>
                <a:gd name="connsiteX83" fmla="*/ 3884677 w 5992240"/>
                <a:gd name="connsiteY83" fmla="*/ 2336001 h 3550848"/>
                <a:gd name="connsiteX84" fmla="*/ 3802308 w 5992240"/>
                <a:gd name="connsiteY84" fmla="*/ 2237835 h 3550848"/>
                <a:gd name="connsiteX85" fmla="*/ 3806256 w 5992240"/>
                <a:gd name="connsiteY85" fmla="*/ 2192700 h 3550848"/>
                <a:gd name="connsiteX86" fmla="*/ 5213306 w 5992240"/>
                <a:gd name="connsiteY86" fmla="*/ 1012044 h 3550848"/>
                <a:gd name="connsiteX87" fmla="*/ 5236692 w 5992240"/>
                <a:gd name="connsiteY87" fmla="*/ 1004671 h 3550848"/>
                <a:gd name="connsiteX88" fmla="*/ 755549 w 5992240"/>
                <a:gd name="connsiteY88" fmla="*/ 1004670 h 3550848"/>
                <a:gd name="connsiteX89" fmla="*/ 778934 w 5992240"/>
                <a:gd name="connsiteY89" fmla="*/ 1012043 h 3550848"/>
                <a:gd name="connsiteX90" fmla="*/ 2185984 w 5992240"/>
                <a:gd name="connsiteY90" fmla="*/ 2192700 h 3550848"/>
                <a:gd name="connsiteX91" fmla="*/ 2189933 w 5992240"/>
                <a:gd name="connsiteY91" fmla="*/ 2237835 h 3550848"/>
                <a:gd name="connsiteX92" fmla="*/ 2107563 w 5992240"/>
                <a:gd name="connsiteY92" fmla="*/ 2336000 h 3550848"/>
                <a:gd name="connsiteX93" fmla="*/ 2062427 w 5992240"/>
                <a:gd name="connsiteY93" fmla="*/ 2339949 h 3550848"/>
                <a:gd name="connsiteX94" fmla="*/ 655377 w 5992240"/>
                <a:gd name="connsiteY94" fmla="*/ 1159293 h 3550848"/>
                <a:gd name="connsiteX95" fmla="*/ 651429 w 5992240"/>
                <a:gd name="connsiteY95" fmla="*/ 1114157 h 3550848"/>
                <a:gd name="connsiteX96" fmla="*/ 733799 w 5992240"/>
                <a:gd name="connsiteY96" fmla="*/ 1015992 h 3550848"/>
                <a:gd name="connsiteX97" fmla="*/ 755549 w 5992240"/>
                <a:gd name="connsiteY97" fmla="*/ 1004670 h 3550848"/>
                <a:gd name="connsiteX98" fmla="*/ 4856335 w 5992240"/>
                <a:gd name="connsiteY98" fmla="*/ 649712 h 3550848"/>
                <a:gd name="connsiteX99" fmla="*/ 4879721 w 5992240"/>
                <a:gd name="connsiteY99" fmla="*/ 657085 h 3550848"/>
                <a:gd name="connsiteX100" fmla="*/ 4977886 w 5992240"/>
                <a:gd name="connsiteY100" fmla="*/ 739456 h 3550848"/>
                <a:gd name="connsiteX101" fmla="*/ 4981834 w 5992240"/>
                <a:gd name="connsiteY101" fmla="*/ 784591 h 3550848"/>
                <a:gd name="connsiteX102" fmla="*/ 3801180 w 5992240"/>
                <a:gd name="connsiteY102" fmla="*/ 2191642 h 3550848"/>
                <a:gd name="connsiteX103" fmla="*/ 3756045 w 5992240"/>
                <a:gd name="connsiteY103" fmla="*/ 2195591 h 3550848"/>
                <a:gd name="connsiteX104" fmla="*/ 3657879 w 5992240"/>
                <a:gd name="connsiteY104" fmla="*/ 2113221 h 3550848"/>
                <a:gd name="connsiteX105" fmla="*/ 3653931 w 5992240"/>
                <a:gd name="connsiteY105" fmla="*/ 2068086 h 3550848"/>
                <a:gd name="connsiteX106" fmla="*/ 4834586 w 5992240"/>
                <a:gd name="connsiteY106" fmla="*/ 661034 h 3550848"/>
                <a:gd name="connsiteX107" fmla="*/ 4856335 w 5992240"/>
                <a:gd name="connsiteY107" fmla="*/ 649712 h 3550848"/>
                <a:gd name="connsiteX108" fmla="*/ 1135905 w 5992240"/>
                <a:gd name="connsiteY108" fmla="*/ 649711 h 3550848"/>
                <a:gd name="connsiteX109" fmla="*/ 1157654 w 5992240"/>
                <a:gd name="connsiteY109" fmla="*/ 661033 h 3550848"/>
                <a:gd name="connsiteX110" fmla="*/ 2338310 w 5992240"/>
                <a:gd name="connsiteY110" fmla="*/ 2068085 h 3550848"/>
                <a:gd name="connsiteX111" fmla="*/ 2334361 w 5992240"/>
                <a:gd name="connsiteY111" fmla="*/ 2113220 h 3550848"/>
                <a:gd name="connsiteX112" fmla="*/ 2236195 w 5992240"/>
                <a:gd name="connsiteY112" fmla="*/ 2195591 h 3550848"/>
                <a:gd name="connsiteX113" fmla="*/ 2191060 w 5992240"/>
                <a:gd name="connsiteY113" fmla="*/ 2191642 h 3550848"/>
                <a:gd name="connsiteX114" fmla="*/ 1010405 w 5992240"/>
                <a:gd name="connsiteY114" fmla="*/ 784590 h 3550848"/>
                <a:gd name="connsiteX115" fmla="*/ 1014354 w 5992240"/>
                <a:gd name="connsiteY115" fmla="*/ 739455 h 3550848"/>
                <a:gd name="connsiteX116" fmla="*/ 1112519 w 5992240"/>
                <a:gd name="connsiteY116" fmla="*/ 657084 h 3550848"/>
                <a:gd name="connsiteX117" fmla="*/ 1135905 w 5992240"/>
                <a:gd name="connsiteY117" fmla="*/ 649711 h 3550848"/>
                <a:gd name="connsiteX118" fmla="*/ 4418272 w 5992240"/>
                <a:gd name="connsiteY118" fmla="*/ 367291 h 3550848"/>
                <a:gd name="connsiteX119" fmla="*/ 4442582 w 5992240"/>
                <a:gd name="connsiteY119" fmla="*/ 370492 h 3550848"/>
                <a:gd name="connsiteX120" fmla="*/ 4553560 w 5992240"/>
                <a:gd name="connsiteY120" fmla="*/ 434565 h 3550848"/>
                <a:gd name="connsiteX121" fmla="*/ 4565287 w 5992240"/>
                <a:gd name="connsiteY121" fmla="*/ 478328 h 3550848"/>
                <a:gd name="connsiteX122" fmla="*/ 3646900 w 5992240"/>
                <a:gd name="connsiteY122" fmla="*/ 2069022 h 3550848"/>
                <a:gd name="connsiteX123" fmla="*/ 3603136 w 5992240"/>
                <a:gd name="connsiteY123" fmla="*/ 2080749 h 3550848"/>
                <a:gd name="connsiteX124" fmla="*/ 3492159 w 5992240"/>
                <a:gd name="connsiteY124" fmla="*/ 2016675 h 3550848"/>
                <a:gd name="connsiteX125" fmla="*/ 3480433 w 5992240"/>
                <a:gd name="connsiteY125" fmla="*/ 1972912 h 3550848"/>
                <a:gd name="connsiteX126" fmla="*/ 4398818 w 5992240"/>
                <a:gd name="connsiteY126" fmla="*/ 382219 h 3550848"/>
                <a:gd name="connsiteX127" fmla="*/ 4418272 w 5992240"/>
                <a:gd name="connsiteY127" fmla="*/ 367291 h 3550848"/>
                <a:gd name="connsiteX128" fmla="*/ 1573967 w 5992240"/>
                <a:gd name="connsiteY128" fmla="*/ 367291 h 3550848"/>
                <a:gd name="connsiteX129" fmla="*/ 1593420 w 5992240"/>
                <a:gd name="connsiteY129" fmla="*/ 382218 h 3550848"/>
                <a:gd name="connsiteX130" fmla="*/ 2511807 w 5992240"/>
                <a:gd name="connsiteY130" fmla="*/ 1972912 h 3550848"/>
                <a:gd name="connsiteX131" fmla="*/ 2500081 w 5992240"/>
                <a:gd name="connsiteY131" fmla="*/ 2016676 h 3550848"/>
                <a:gd name="connsiteX132" fmla="*/ 2389104 w 5992240"/>
                <a:gd name="connsiteY132" fmla="*/ 2080749 h 3550848"/>
                <a:gd name="connsiteX133" fmla="*/ 2345341 w 5992240"/>
                <a:gd name="connsiteY133" fmla="*/ 2069022 h 3550848"/>
                <a:gd name="connsiteX134" fmla="*/ 1426953 w 5992240"/>
                <a:gd name="connsiteY134" fmla="*/ 478328 h 3550848"/>
                <a:gd name="connsiteX135" fmla="*/ 1438680 w 5992240"/>
                <a:gd name="connsiteY135" fmla="*/ 434564 h 3550848"/>
                <a:gd name="connsiteX136" fmla="*/ 1549657 w 5992240"/>
                <a:gd name="connsiteY136" fmla="*/ 370491 h 3550848"/>
                <a:gd name="connsiteX137" fmla="*/ 1573967 w 5992240"/>
                <a:gd name="connsiteY137" fmla="*/ 367291 h 3550848"/>
                <a:gd name="connsiteX138" fmla="*/ 3962507 w 5992240"/>
                <a:gd name="connsiteY138" fmla="*/ 160090 h 3550848"/>
                <a:gd name="connsiteX139" fmla="*/ 4082925 w 5992240"/>
                <a:gd name="connsiteY139" fmla="*/ 203919 h 3550848"/>
                <a:gd name="connsiteX140" fmla="*/ 4102073 w 5992240"/>
                <a:gd name="connsiteY140" fmla="*/ 244981 h 3550848"/>
                <a:gd name="connsiteX141" fmla="*/ 3473860 w 5992240"/>
                <a:gd name="connsiteY141" fmla="*/ 1970985 h 3550848"/>
                <a:gd name="connsiteX142" fmla="*/ 3432797 w 5992240"/>
                <a:gd name="connsiteY142" fmla="*/ 1990133 h 3550848"/>
                <a:gd name="connsiteX143" fmla="*/ 3312380 w 5992240"/>
                <a:gd name="connsiteY143" fmla="*/ 1946304 h 3550848"/>
                <a:gd name="connsiteX144" fmla="*/ 3293232 w 5992240"/>
                <a:gd name="connsiteY144" fmla="*/ 1905242 h 3550848"/>
                <a:gd name="connsiteX145" fmla="*/ 3921445 w 5992240"/>
                <a:gd name="connsiteY145" fmla="*/ 179238 h 3550848"/>
                <a:gd name="connsiteX146" fmla="*/ 3962507 w 5992240"/>
                <a:gd name="connsiteY146" fmla="*/ 160090 h 3550848"/>
                <a:gd name="connsiteX147" fmla="*/ 2029732 w 5992240"/>
                <a:gd name="connsiteY147" fmla="*/ 160090 h 3550848"/>
                <a:gd name="connsiteX148" fmla="*/ 2070794 w 5992240"/>
                <a:gd name="connsiteY148" fmla="*/ 179237 h 3550848"/>
                <a:gd name="connsiteX149" fmla="*/ 2699008 w 5992240"/>
                <a:gd name="connsiteY149" fmla="*/ 1905242 h 3550848"/>
                <a:gd name="connsiteX150" fmla="*/ 2679860 w 5992240"/>
                <a:gd name="connsiteY150" fmla="*/ 1946304 h 3550848"/>
                <a:gd name="connsiteX151" fmla="*/ 2559442 w 5992240"/>
                <a:gd name="connsiteY151" fmla="*/ 1990133 h 3550848"/>
                <a:gd name="connsiteX152" fmla="*/ 2518381 w 5992240"/>
                <a:gd name="connsiteY152" fmla="*/ 1970985 h 3550848"/>
                <a:gd name="connsiteX153" fmla="*/ 1890167 w 5992240"/>
                <a:gd name="connsiteY153" fmla="*/ 244981 h 3550848"/>
                <a:gd name="connsiteX154" fmla="*/ 1909315 w 5992240"/>
                <a:gd name="connsiteY154" fmla="*/ 203918 h 3550848"/>
                <a:gd name="connsiteX155" fmla="*/ 2539639 w 5992240"/>
                <a:gd name="connsiteY155" fmla="*/ 37944 h 3550848"/>
                <a:gd name="connsiteX156" fmla="*/ 2576753 w 5992240"/>
                <a:gd name="connsiteY156" fmla="*/ 63931 h 3550848"/>
                <a:gd name="connsiteX157" fmla="*/ 2895705 w 5992240"/>
                <a:gd name="connsiteY157" fmla="*/ 1872801 h 3550848"/>
                <a:gd name="connsiteX158" fmla="*/ 2869718 w 5992240"/>
                <a:gd name="connsiteY158" fmla="*/ 1909914 h 3550848"/>
                <a:gd name="connsiteX159" fmla="*/ 2743519 w 5992240"/>
                <a:gd name="connsiteY159" fmla="*/ 1932166 h 3550848"/>
                <a:gd name="connsiteX160" fmla="*/ 2706406 w 5992240"/>
                <a:gd name="connsiteY160" fmla="*/ 1906179 h 3550848"/>
                <a:gd name="connsiteX161" fmla="*/ 2387453 w 5992240"/>
                <a:gd name="connsiteY161" fmla="*/ 97310 h 3550848"/>
                <a:gd name="connsiteX162" fmla="*/ 2413441 w 5992240"/>
                <a:gd name="connsiteY162" fmla="*/ 60196 h 3550848"/>
                <a:gd name="connsiteX163" fmla="*/ 3452600 w 5992240"/>
                <a:gd name="connsiteY163" fmla="*/ 37943 h 3550848"/>
                <a:gd name="connsiteX164" fmla="*/ 3578799 w 5992240"/>
                <a:gd name="connsiteY164" fmla="*/ 60195 h 3550848"/>
                <a:gd name="connsiteX165" fmla="*/ 3604786 w 5992240"/>
                <a:gd name="connsiteY165" fmla="*/ 97309 h 3550848"/>
                <a:gd name="connsiteX166" fmla="*/ 3285834 w 5992240"/>
                <a:gd name="connsiteY166" fmla="*/ 1906180 h 3550848"/>
                <a:gd name="connsiteX167" fmla="*/ 3248720 w 5992240"/>
                <a:gd name="connsiteY167" fmla="*/ 1932167 h 3550848"/>
                <a:gd name="connsiteX168" fmla="*/ 3122522 w 5992240"/>
                <a:gd name="connsiteY168" fmla="*/ 1909914 h 3550848"/>
                <a:gd name="connsiteX169" fmla="*/ 3096535 w 5992240"/>
                <a:gd name="connsiteY169" fmla="*/ 1872800 h 3550848"/>
                <a:gd name="connsiteX170" fmla="*/ 3415486 w 5992240"/>
                <a:gd name="connsiteY170" fmla="*/ 63930 h 3550848"/>
                <a:gd name="connsiteX171" fmla="*/ 3452600 w 5992240"/>
                <a:gd name="connsiteY171" fmla="*/ 37943 h 3550848"/>
                <a:gd name="connsiteX172" fmla="*/ 2932741 w 5992240"/>
                <a:gd name="connsiteY172" fmla="*/ 1 h 3550848"/>
                <a:gd name="connsiteX173" fmla="*/ 3060886 w 5992240"/>
                <a:gd name="connsiteY173" fmla="*/ 1 h 3550848"/>
                <a:gd name="connsiteX174" fmla="*/ 3092923 w 5992240"/>
                <a:gd name="connsiteY174" fmla="*/ 32039 h 3550848"/>
                <a:gd name="connsiteX175" fmla="*/ 3092924 w 5992240"/>
                <a:gd name="connsiteY175" fmla="*/ 1868813 h 3550848"/>
                <a:gd name="connsiteX176" fmla="*/ 3060887 w 5992240"/>
                <a:gd name="connsiteY176" fmla="*/ 1900850 h 3550848"/>
                <a:gd name="connsiteX177" fmla="*/ 2932741 w 5992240"/>
                <a:gd name="connsiteY177" fmla="*/ 1900850 h 3550848"/>
                <a:gd name="connsiteX178" fmla="*/ 2900704 w 5992240"/>
                <a:gd name="connsiteY178" fmla="*/ 1868813 h 3550848"/>
                <a:gd name="connsiteX179" fmla="*/ 2900704 w 5992240"/>
                <a:gd name="connsiteY179" fmla="*/ 32038 h 3550848"/>
                <a:gd name="connsiteX180" fmla="*/ 2932741 w 5992240"/>
                <a:gd name="connsiteY180" fmla="*/ 1 h 35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992240" h="3550848">
                  <a:moveTo>
                    <a:pt x="4206490" y="2860277"/>
                  </a:moveTo>
                  <a:lnTo>
                    <a:pt x="5877142" y="2860278"/>
                  </a:lnTo>
                  <a:cubicBezTo>
                    <a:pt x="5940709" y="2860278"/>
                    <a:pt x="5992240" y="2911809"/>
                    <a:pt x="5992240" y="2975376"/>
                  </a:cubicBezTo>
                  <a:lnTo>
                    <a:pt x="5992240" y="3435751"/>
                  </a:lnTo>
                  <a:cubicBezTo>
                    <a:pt x="5992240" y="3499318"/>
                    <a:pt x="5940710" y="3550849"/>
                    <a:pt x="5877143" y="3550848"/>
                  </a:cubicBezTo>
                  <a:lnTo>
                    <a:pt x="4206490" y="3550848"/>
                  </a:lnTo>
                  <a:cubicBezTo>
                    <a:pt x="4142923" y="3550848"/>
                    <a:pt x="4091393" y="3499318"/>
                    <a:pt x="4091393" y="3435751"/>
                  </a:cubicBezTo>
                  <a:lnTo>
                    <a:pt x="4091392" y="2975375"/>
                  </a:lnTo>
                  <a:cubicBezTo>
                    <a:pt x="4091393" y="2911808"/>
                    <a:pt x="4142923" y="2860278"/>
                    <a:pt x="4206490" y="2860277"/>
                  </a:cubicBezTo>
                  <a:close/>
                  <a:moveTo>
                    <a:pt x="115098" y="2860276"/>
                  </a:moveTo>
                  <a:lnTo>
                    <a:pt x="1785750" y="2860276"/>
                  </a:lnTo>
                  <a:cubicBezTo>
                    <a:pt x="1849317" y="2860277"/>
                    <a:pt x="1900848" y="2911808"/>
                    <a:pt x="1900848" y="2975375"/>
                  </a:cubicBezTo>
                  <a:lnTo>
                    <a:pt x="1900848" y="3435750"/>
                  </a:lnTo>
                  <a:cubicBezTo>
                    <a:pt x="1900849" y="3499317"/>
                    <a:pt x="1849317" y="3550848"/>
                    <a:pt x="1785750" y="3550848"/>
                  </a:cubicBezTo>
                  <a:lnTo>
                    <a:pt x="115099" y="3550848"/>
                  </a:lnTo>
                  <a:cubicBezTo>
                    <a:pt x="51532" y="3550848"/>
                    <a:pt x="1" y="3499317"/>
                    <a:pt x="0" y="3435750"/>
                  </a:cubicBezTo>
                  <a:lnTo>
                    <a:pt x="1" y="2975374"/>
                  </a:lnTo>
                  <a:cubicBezTo>
                    <a:pt x="1" y="2911808"/>
                    <a:pt x="51532" y="2860276"/>
                    <a:pt x="115098" y="2860276"/>
                  </a:cubicBezTo>
                  <a:close/>
                  <a:moveTo>
                    <a:pt x="5550236" y="1413882"/>
                  </a:moveTo>
                  <a:cubicBezTo>
                    <a:pt x="5558156" y="1416005"/>
                    <a:pt x="5565266" y="1421148"/>
                    <a:pt x="5569690" y="1428810"/>
                  </a:cubicBezTo>
                  <a:lnTo>
                    <a:pt x="5633762" y="1539787"/>
                  </a:lnTo>
                  <a:cubicBezTo>
                    <a:pt x="5642608" y="1555110"/>
                    <a:pt x="5637359" y="1574703"/>
                    <a:pt x="5622035" y="1583551"/>
                  </a:cubicBezTo>
                  <a:lnTo>
                    <a:pt x="4038159" y="2498002"/>
                  </a:lnTo>
                  <a:lnTo>
                    <a:pt x="5752710" y="1873957"/>
                  </a:lnTo>
                  <a:cubicBezTo>
                    <a:pt x="5769336" y="1867905"/>
                    <a:pt x="5787720" y="1876477"/>
                    <a:pt x="5793772" y="1893105"/>
                  </a:cubicBezTo>
                  <a:lnTo>
                    <a:pt x="5837600" y="2013522"/>
                  </a:lnTo>
                  <a:cubicBezTo>
                    <a:pt x="5843652" y="2030149"/>
                    <a:pt x="5835080" y="2048534"/>
                    <a:pt x="5818452" y="2054585"/>
                  </a:cubicBezTo>
                  <a:lnTo>
                    <a:pt x="4098889" y="2680454"/>
                  </a:lnTo>
                  <a:lnTo>
                    <a:pt x="5898847" y="2363074"/>
                  </a:lnTo>
                  <a:cubicBezTo>
                    <a:pt x="5916272" y="2360001"/>
                    <a:pt x="5932888" y="2371636"/>
                    <a:pt x="5935960" y="2389061"/>
                  </a:cubicBezTo>
                  <a:lnTo>
                    <a:pt x="5958213" y="2515260"/>
                  </a:lnTo>
                  <a:cubicBezTo>
                    <a:pt x="5961285" y="2532685"/>
                    <a:pt x="5949651" y="2549301"/>
                    <a:pt x="5932226" y="2552374"/>
                  </a:cubicBezTo>
                  <a:lnTo>
                    <a:pt x="4123357" y="2871326"/>
                  </a:lnTo>
                  <a:cubicBezTo>
                    <a:pt x="4105932" y="2874399"/>
                    <a:pt x="4089316" y="2862764"/>
                    <a:pt x="4086244" y="2845338"/>
                  </a:cubicBezTo>
                  <a:lnTo>
                    <a:pt x="4063991" y="2719140"/>
                  </a:lnTo>
                  <a:cubicBezTo>
                    <a:pt x="4062455" y="2710427"/>
                    <a:pt x="4064595" y="2701917"/>
                    <a:pt x="4069298" y="2695200"/>
                  </a:cubicBezTo>
                  <a:lnTo>
                    <a:pt x="4089002" y="2682648"/>
                  </a:lnTo>
                  <a:lnTo>
                    <a:pt x="4067954" y="2681729"/>
                  </a:lnTo>
                  <a:cubicBezTo>
                    <a:pt x="4060523" y="2678264"/>
                    <a:pt x="4054414" y="2671964"/>
                    <a:pt x="4051388" y="2663651"/>
                  </a:cubicBezTo>
                  <a:lnTo>
                    <a:pt x="4007560" y="2543233"/>
                  </a:lnTo>
                  <a:cubicBezTo>
                    <a:pt x="4004534" y="2534920"/>
                    <a:pt x="4005164" y="2526167"/>
                    <a:pt x="4008629" y="2518736"/>
                  </a:cubicBezTo>
                  <a:lnTo>
                    <a:pt x="4026226" y="2502612"/>
                  </a:lnTo>
                  <a:lnTo>
                    <a:pt x="4007033" y="2505139"/>
                  </a:lnTo>
                  <a:cubicBezTo>
                    <a:pt x="3999113" y="2503017"/>
                    <a:pt x="3992004" y="2497874"/>
                    <a:pt x="3987580" y="2490212"/>
                  </a:cubicBezTo>
                  <a:lnTo>
                    <a:pt x="3923507" y="2379234"/>
                  </a:lnTo>
                  <a:cubicBezTo>
                    <a:pt x="3914660" y="2363911"/>
                    <a:pt x="3919910" y="2344317"/>
                    <a:pt x="3935233" y="2335470"/>
                  </a:cubicBezTo>
                  <a:lnTo>
                    <a:pt x="5525925" y="1417084"/>
                  </a:lnTo>
                  <a:cubicBezTo>
                    <a:pt x="5533587" y="1412659"/>
                    <a:pt x="5542316" y="1411761"/>
                    <a:pt x="5550236" y="1413882"/>
                  </a:cubicBezTo>
                  <a:close/>
                  <a:moveTo>
                    <a:pt x="442005" y="1413882"/>
                  </a:moveTo>
                  <a:cubicBezTo>
                    <a:pt x="449924" y="1411759"/>
                    <a:pt x="458653" y="1412659"/>
                    <a:pt x="466314" y="1417082"/>
                  </a:cubicBezTo>
                  <a:lnTo>
                    <a:pt x="2057007" y="2335470"/>
                  </a:lnTo>
                  <a:cubicBezTo>
                    <a:pt x="2072330" y="2344317"/>
                    <a:pt x="2077580" y="2363910"/>
                    <a:pt x="2068734" y="2379234"/>
                  </a:cubicBezTo>
                  <a:lnTo>
                    <a:pt x="2004660" y="2490211"/>
                  </a:lnTo>
                  <a:cubicBezTo>
                    <a:pt x="2000237" y="2497873"/>
                    <a:pt x="1993127" y="2503016"/>
                    <a:pt x="1985208" y="2505138"/>
                  </a:cubicBezTo>
                  <a:lnTo>
                    <a:pt x="1966014" y="2502611"/>
                  </a:lnTo>
                  <a:lnTo>
                    <a:pt x="1983611" y="2518736"/>
                  </a:lnTo>
                  <a:cubicBezTo>
                    <a:pt x="1987076" y="2526167"/>
                    <a:pt x="1987707" y="2534919"/>
                    <a:pt x="1984681" y="2543232"/>
                  </a:cubicBezTo>
                  <a:lnTo>
                    <a:pt x="1940852" y="2663650"/>
                  </a:lnTo>
                  <a:cubicBezTo>
                    <a:pt x="1937826" y="2671964"/>
                    <a:pt x="1931717" y="2678264"/>
                    <a:pt x="1924287" y="2681729"/>
                  </a:cubicBezTo>
                  <a:lnTo>
                    <a:pt x="1903238" y="2682647"/>
                  </a:lnTo>
                  <a:lnTo>
                    <a:pt x="1922942" y="2695200"/>
                  </a:lnTo>
                  <a:cubicBezTo>
                    <a:pt x="1927645" y="2701917"/>
                    <a:pt x="1929785" y="2710427"/>
                    <a:pt x="1928249" y="2719139"/>
                  </a:cubicBezTo>
                  <a:lnTo>
                    <a:pt x="1905997" y="2845338"/>
                  </a:lnTo>
                  <a:cubicBezTo>
                    <a:pt x="1902924" y="2862763"/>
                    <a:pt x="1886309" y="2874398"/>
                    <a:pt x="1868883" y="2871326"/>
                  </a:cubicBezTo>
                  <a:lnTo>
                    <a:pt x="60015" y="2552372"/>
                  </a:lnTo>
                  <a:cubicBezTo>
                    <a:pt x="42589" y="2549300"/>
                    <a:pt x="30956" y="2532683"/>
                    <a:pt x="34028" y="2515258"/>
                  </a:cubicBezTo>
                  <a:lnTo>
                    <a:pt x="56281" y="2389060"/>
                  </a:lnTo>
                  <a:cubicBezTo>
                    <a:pt x="59352" y="2371634"/>
                    <a:pt x="75969" y="2360000"/>
                    <a:pt x="93393" y="2363073"/>
                  </a:cubicBezTo>
                  <a:lnTo>
                    <a:pt x="1893350" y="2680454"/>
                  </a:lnTo>
                  <a:lnTo>
                    <a:pt x="173788" y="2054584"/>
                  </a:lnTo>
                  <a:cubicBezTo>
                    <a:pt x="157162" y="2048532"/>
                    <a:pt x="148588" y="2030148"/>
                    <a:pt x="154640" y="2013521"/>
                  </a:cubicBezTo>
                  <a:lnTo>
                    <a:pt x="198468" y="1893104"/>
                  </a:lnTo>
                  <a:cubicBezTo>
                    <a:pt x="204520" y="1876476"/>
                    <a:pt x="222904" y="1867904"/>
                    <a:pt x="239531" y="1873956"/>
                  </a:cubicBezTo>
                  <a:lnTo>
                    <a:pt x="1954080" y="2498001"/>
                  </a:lnTo>
                  <a:lnTo>
                    <a:pt x="370205" y="1583550"/>
                  </a:lnTo>
                  <a:cubicBezTo>
                    <a:pt x="354882" y="1574703"/>
                    <a:pt x="349631" y="1555109"/>
                    <a:pt x="358479" y="1539786"/>
                  </a:cubicBezTo>
                  <a:lnTo>
                    <a:pt x="422552" y="1428808"/>
                  </a:lnTo>
                  <a:cubicBezTo>
                    <a:pt x="426975" y="1421147"/>
                    <a:pt x="434085" y="1416004"/>
                    <a:pt x="442005" y="1413882"/>
                  </a:cubicBezTo>
                  <a:close/>
                  <a:moveTo>
                    <a:pt x="5236692" y="1004671"/>
                  </a:moveTo>
                  <a:cubicBezTo>
                    <a:pt x="5244859" y="1005385"/>
                    <a:pt x="5252754" y="1009216"/>
                    <a:pt x="5258441" y="1015993"/>
                  </a:cubicBezTo>
                  <a:lnTo>
                    <a:pt x="5340810" y="1114158"/>
                  </a:lnTo>
                  <a:cubicBezTo>
                    <a:pt x="5352184" y="1127713"/>
                    <a:pt x="5350417" y="1147920"/>
                    <a:pt x="5336862" y="1159293"/>
                  </a:cubicBezTo>
                  <a:lnTo>
                    <a:pt x="3929813" y="2339949"/>
                  </a:lnTo>
                  <a:cubicBezTo>
                    <a:pt x="3916258" y="2351323"/>
                    <a:pt x="3896051" y="2349555"/>
                    <a:pt x="3884677" y="2336001"/>
                  </a:cubicBezTo>
                  <a:lnTo>
                    <a:pt x="3802308" y="2237835"/>
                  </a:lnTo>
                  <a:cubicBezTo>
                    <a:pt x="3790934" y="2224281"/>
                    <a:pt x="3792702" y="2204074"/>
                    <a:pt x="3806256" y="2192700"/>
                  </a:cubicBezTo>
                  <a:lnTo>
                    <a:pt x="5213306" y="1012044"/>
                  </a:lnTo>
                  <a:cubicBezTo>
                    <a:pt x="5220083" y="1006357"/>
                    <a:pt x="5228524" y="1003956"/>
                    <a:pt x="5236692" y="1004671"/>
                  </a:cubicBezTo>
                  <a:close/>
                  <a:moveTo>
                    <a:pt x="755549" y="1004670"/>
                  </a:moveTo>
                  <a:cubicBezTo>
                    <a:pt x="763717" y="1003955"/>
                    <a:pt x="772157" y="1006356"/>
                    <a:pt x="778934" y="1012043"/>
                  </a:cubicBezTo>
                  <a:lnTo>
                    <a:pt x="2185984" y="2192700"/>
                  </a:lnTo>
                  <a:cubicBezTo>
                    <a:pt x="2199539" y="2204073"/>
                    <a:pt x="2201306" y="2224281"/>
                    <a:pt x="2189933" y="2237835"/>
                  </a:cubicBezTo>
                  <a:lnTo>
                    <a:pt x="2107563" y="2336000"/>
                  </a:lnTo>
                  <a:cubicBezTo>
                    <a:pt x="2096189" y="2349555"/>
                    <a:pt x="2075982" y="2351322"/>
                    <a:pt x="2062427" y="2339949"/>
                  </a:cubicBezTo>
                  <a:lnTo>
                    <a:pt x="655377" y="1159293"/>
                  </a:lnTo>
                  <a:cubicBezTo>
                    <a:pt x="641824" y="1147919"/>
                    <a:pt x="640055" y="1127711"/>
                    <a:pt x="651429" y="1114157"/>
                  </a:cubicBezTo>
                  <a:lnTo>
                    <a:pt x="733799" y="1015992"/>
                  </a:lnTo>
                  <a:cubicBezTo>
                    <a:pt x="739486" y="1009215"/>
                    <a:pt x="747381" y="1005384"/>
                    <a:pt x="755549" y="1004670"/>
                  </a:cubicBezTo>
                  <a:close/>
                  <a:moveTo>
                    <a:pt x="4856335" y="649712"/>
                  </a:moveTo>
                  <a:cubicBezTo>
                    <a:pt x="4864503" y="648997"/>
                    <a:pt x="4872943" y="651398"/>
                    <a:pt x="4879721" y="657085"/>
                  </a:cubicBezTo>
                  <a:lnTo>
                    <a:pt x="4977886" y="739456"/>
                  </a:lnTo>
                  <a:cubicBezTo>
                    <a:pt x="4991440" y="750829"/>
                    <a:pt x="4993208" y="771037"/>
                    <a:pt x="4981834" y="784591"/>
                  </a:cubicBezTo>
                  <a:lnTo>
                    <a:pt x="3801180" y="2191642"/>
                  </a:lnTo>
                  <a:cubicBezTo>
                    <a:pt x="3789806" y="2205196"/>
                    <a:pt x="3769599" y="2206964"/>
                    <a:pt x="3756045" y="2195591"/>
                  </a:cubicBezTo>
                  <a:lnTo>
                    <a:pt x="3657879" y="2113221"/>
                  </a:lnTo>
                  <a:cubicBezTo>
                    <a:pt x="3644325" y="2101847"/>
                    <a:pt x="3642557" y="2081639"/>
                    <a:pt x="3653931" y="2068086"/>
                  </a:cubicBezTo>
                  <a:lnTo>
                    <a:pt x="4834586" y="661034"/>
                  </a:lnTo>
                  <a:cubicBezTo>
                    <a:pt x="4840273" y="654257"/>
                    <a:pt x="4848168" y="650426"/>
                    <a:pt x="4856335" y="649712"/>
                  </a:cubicBezTo>
                  <a:close/>
                  <a:moveTo>
                    <a:pt x="1135905" y="649711"/>
                  </a:moveTo>
                  <a:cubicBezTo>
                    <a:pt x="1144072" y="650425"/>
                    <a:pt x="1151967" y="654257"/>
                    <a:pt x="1157654" y="661033"/>
                  </a:cubicBezTo>
                  <a:lnTo>
                    <a:pt x="2338310" y="2068085"/>
                  </a:lnTo>
                  <a:cubicBezTo>
                    <a:pt x="2349683" y="2081639"/>
                    <a:pt x="2347915" y="2101846"/>
                    <a:pt x="2334361" y="2113220"/>
                  </a:cubicBezTo>
                  <a:lnTo>
                    <a:pt x="2236195" y="2195591"/>
                  </a:lnTo>
                  <a:cubicBezTo>
                    <a:pt x="2222641" y="2206964"/>
                    <a:pt x="2202434" y="2205196"/>
                    <a:pt x="2191060" y="2191642"/>
                  </a:cubicBezTo>
                  <a:lnTo>
                    <a:pt x="1010405" y="784590"/>
                  </a:lnTo>
                  <a:cubicBezTo>
                    <a:pt x="999032" y="771036"/>
                    <a:pt x="1000799" y="750829"/>
                    <a:pt x="1014354" y="739455"/>
                  </a:cubicBezTo>
                  <a:lnTo>
                    <a:pt x="1112519" y="657084"/>
                  </a:lnTo>
                  <a:cubicBezTo>
                    <a:pt x="1119297" y="651398"/>
                    <a:pt x="1127736" y="648996"/>
                    <a:pt x="1135905" y="649711"/>
                  </a:cubicBezTo>
                  <a:close/>
                  <a:moveTo>
                    <a:pt x="4418272" y="367291"/>
                  </a:moveTo>
                  <a:cubicBezTo>
                    <a:pt x="4426192" y="365169"/>
                    <a:pt x="4434922" y="366069"/>
                    <a:pt x="4442582" y="370492"/>
                  </a:cubicBezTo>
                  <a:lnTo>
                    <a:pt x="4553560" y="434565"/>
                  </a:lnTo>
                  <a:cubicBezTo>
                    <a:pt x="4568883" y="443412"/>
                    <a:pt x="4574133" y="463005"/>
                    <a:pt x="4565287" y="478328"/>
                  </a:cubicBezTo>
                  <a:lnTo>
                    <a:pt x="3646900" y="2069022"/>
                  </a:lnTo>
                  <a:cubicBezTo>
                    <a:pt x="3638053" y="2084345"/>
                    <a:pt x="3618460" y="2089596"/>
                    <a:pt x="3603136" y="2080749"/>
                  </a:cubicBezTo>
                  <a:lnTo>
                    <a:pt x="3492159" y="2016675"/>
                  </a:lnTo>
                  <a:cubicBezTo>
                    <a:pt x="3476836" y="2007829"/>
                    <a:pt x="3471586" y="1988235"/>
                    <a:pt x="3480433" y="1972912"/>
                  </a:cubicBezTo>
                  <a:lnTo>
                    <a:pt x="4398818" y="382219"/>
                  </a:lnTo>
                  <a:cubicBezTo>
                    <a:pt x="4403242" y="374557"/>
                    <a:pt x="4410352" y="369413"/>
                    <a:pt x="4418272" y="367291"/>
                  </a:cubicBezTo>
                  <a:close/>
                  <a:moveTo>
                    <a:pt x="1573967" y="367291"/>
                  </a:moveTo>
                  <a:cubicBezTo>
                    <a:pt x="1581887" y="369413"/>
                    <a:pt x="1588997" y="374557"/>
                    <a:pt x="1593420" y="382218"/>
                  </a:cubicBezTo>
                  <a:lnTo>
                    <a:pt x="2511807" y="1972912"/>
                  </a:lnTo>
                  <a:cubicBezTo>
                    <a:pt x="2520654" y="1988235"/>
                    <a:pt x="2515404" y="2007828"/>
                    <a:pt x="2500081" y="2016676"/>
                  </a:cubicBezTo>
                  <a:lnTo>
                    <a:pt x="2389104" y="2080749"/>
                  </a:lnTo>
                  <a:cubicBezTo>
                    <a:pt x="2373780" y="2089595"/>
                    <a:pt x="2354187" y="2084345"/>
                    <a:pt x="2345341" y="2069022"/>
                  </a:cubicBezTo>
                  <a:lnTo>
                    <a:pt x="1426953" y="478328"/>
                  </a:lnTo>
                  <a:cubicBezTo>
                    <a:pt x="1418106" y="463005"/>
                    <a:pt x="1423357" y="443411"/>
                    <a:pt x="1438680" y="434564"/>
                  </a:cubicBezTo>
                  <a:lnTo>
                    <a:pt x="1549657" y="370491"/>
                  </a:lnTo>
                  <a:cubicBezTo>
                    <a:pt x="1557319" y="366068"/>
                    <a:pt x="1566048" y="365169"/>
                    <a:pt x="1573967" y="367291"/>
                  </a:cubicBezTo>
                  <a:close/>
                  <a:moveTo>
                    <a:pt x="3962507" y="160090"/>
                  </a:moveTo>
                  <a:lnTo>
                    <a:pt x="4082925" y="203919"/>
                  </a:lnTo>
                  <a:cubicBezTo>
                    <a:pt x="4099552" y="209970"/>
                    <a:pt x="4108124" y="228354"/>
                    <a:pt x="4102073" y="244981"/>
                  </a:cubicBezTo>
                  <a:lnTo>
                    <a:pt x="3473860" y="1970985"/>
                  </a:lnTo>
                  <a:cubicBezTo>
                    <a:pt x="3467808" y="1987612"/>
                    <a:pt x="3449424" y="1996185"/>
                    <a:pt x="3432797" y="1990133"/>
                  </a:cubicBezTo>
                  <a:lnTo>
                    <a:pt x="3312380" y="1946304"/>
                  </a:lnTo>
                  <a:cubicBezTo>
                    <a:pt x="3295753" y="1940253"/>
                    <a:pt x="3287180" y="1921869"/>
                    <a:pt x="3293232" y="1905242"/>
                  </a:cubicBezTo>
                  <a:lnTo>
                    <a:pt x="3921445" y="179238"/>
                  </a:lnTo>
                  <a:cubicBezTo>
                    <a:pt x="3927497" y="162611"/>
                    <a:pt x="3945881" y="154038"/>
                    <a:pt x="3962507" y="160090"/>
                  </a:cubicBezTo>
                  <a:close/>
                  <a:moveTo>
                    <a:pt x="2029732" y="160090"/>
                  </a:moveTo>
                  <a:cubicBezTo>
                    <a:pt x="2046359" y="154038"/>
                    <a:pt x="2064743" y="162611"/>
                    <a:pt x="2070794" y="179237"/>
                  </a:cubicBezTo>
                  <a:lnTo>
                    <a:pt x="2699008" y="1905242"/>
                  </a:lnTo>
                  <a:cubicBezTo>
                    <a:pt x="2705060" y="1921869"/>
                    <a:pt x="2696487" y="1940252"/>
                    <a:pt x="2679860" y="1946304"/>
                  </a:cubicBezTo>
                  <a:lnTo>
                    <a:pt x="2559442" y="1990133"/>
                  </a:lnTo>
                  <a:cubicBezTo>
                    <a:pt x="2542816" y="1996185"/>
                    <a:pt x="2524432" y="1987612"/>
                    <a:pt x="2518381" y="1970985"/>
                  </a:cubicBezTo>
                  <a:lnTo>
                    <a:pt x="1890167" y="244981"/>
                  </a:lnTo>
                  <a:cubicBezTo>
                    <a:pt x="1884115" y="228354"/>
                    <a:pt x="1892688" y="209970"/>
                    <a:pt x="1909315" y="203918"/>
                  </a:cubicBezTo>
                  <a:close/>
                  <a:moveTo>
                    <a:pt x="2539639" y="37944"/>
                  </a:moveTo>
                  <a:cubicBezTo>
                    <a:pt x="2557064" y="34870"/>
                    <a:pt x="2573680" y="46505"/>
                    <a:pt x="2576753" y="63931"/>
                  </a:cubicBezTo>
                  <a:lnTo>
                    <a:pt x="2895705" y="1872801"/>
                  </a:lnTo>
                  <a:cubicBezTo>
                    <a:pt x="2898778" y="1890226"/>
                    <a:pt x="2887143" y="1906842"/>
                    <a:pt x="2869718" y="1909914"/>
                  </a:cubicBezTo>
                  <a:lnTo>
                    <a:pt x="2743519" y="1932166"/>
                  </a:lnTo>
                  <a:cubicBezTo>
                    <a:pt x="2726094" y="1935239"/>
                    <a:pt x="2709478" y="1923604"/>
                    <a:pt x="2706406" y="1906179"/>
                  </a:cubicBezTo>
                  <a:lnTo>
                    <a:pt x="2387453" y="97310"/>
                  </a:lnTo>
                  <a:cubicBezTo>
                    <a:pt x="2384381" y="79884"/>
                    <a:pt x="2396015" y="63268"/>
                    <a:pt x="2413441" y="60196"/>
                  </a:cubicBezTo>
                  <a:close/>
                  <a:moveTo>
                    <a:pt x="3452600" y="37943"/>
                  </a:moveTo>
                  <a:lnTo>
                    <a:pt x="3578799" y="60195"/>
                  </a:lnTo>
                  <a:cubicBezTo>
                    <a:pt x="3596224" y="63268"/>
                    <a:pt x="3607859" y="79884"/>
                    <a:pt x="3604786" y="97309"/>
                  </a:cubicBezTo>
                  <a:lnTo>
                    <a:pt x="3285834" y="1906180"/>
                  </a:lnTo>
                  <a:cubicBezTo>
                    <a:pt x="3282762" y="1923604"/>
                    <a:pt x="3266145" y="1935239"/>
                    <a:pt x="3248720" y="1932167"/>
                  </a:cubicBezTo>
                  <a:lnTo>
                    <a:pt x="3122522" y="1909914"/>
                  </a:lnTo>
                  <a:cubicBezTo>
                    <a:pt x="3105096" y="1906841"/>
                    <a:pt x="3093462" y="1890226"/>
                    <a:pt x="3096535" y="1872800"/>
                  </a:cubicBezTo>
                  <a:lnTo>
                    <a:pt x="3415486" y="63930"/>
                  </a:lnTo>
                  <a:cubicBezTo>
                    <a:pt x="3418559" y="46505"/>
                    <a:pt x="3435175" y="34871"/>
                    <a:pt x="3452600" y="37943"/>
                  </a:cubicBezTo>
                  <a:close/>
                  <a:moveTo>
                    <a:pt x="2932741" y="1"/>
                  </a:moveTo>
                  <a:lnTo>
                    <a:pt x="3060886" y="1"/>
                  </a:lnTo>
                  <a:cubicBezTo>
                    <a:pt x="3078580" y="0"/>
                    <a:pt x="3092924" y="14344"/>
                    <a:pt x="3092923" y="32039"/>
                  </a:cubicBezTo>
                  <a:lnTo>
                    <a:pt x="3092924" y="1868813"/>
                  </a:lnTo>
                  <a:cubicBezTo>
                    <a:pt x="3092924" y="1886507"/>
                    <a:pt x="3078581" y="1900851"/>
                    <a:pt x="3060887" y="1900850"/>
                  </a:cubicBezTo>
                  <a:lnTo>
                    <a:pt x="2932741" y="1900850"/>
                  </a:lnTo>
                  <a:cubicBezTo>
                    <a:pt x="2915047" y="1900850"/>
                    <a:pt x="2900704" y="1886507"/>
                    <a:pt x="2900704" y="1868813"/>
                  </a:cubicBezTo>
                  <a:lnTo>
                    <a:pt x="2900704" y="32038"/>
                  </a:lnTo>
                  <a:cubicBezTo>
                    <a:pt x="2900704" y="14344"/>
                    <a:pt x="2915047" y="1"/>
                    <a:pt x="293274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6" name="TextBox 49">
              <a:extLst>
                <a:ext uri="{FF2B5EF4-FFF2-40B4-BE49-F238E27FC236}">
                  <a16:creationId xmlns:a16="http://schemas.microsoft.com/office/drawing/2014/main" id="{AB656EFB-1699-5F56-8704-6E5D3D754D95}"/>
                </a:ext>
              </a:extLst>
            </p:cNvPr>
            <p:cNvSpPr txBox="1"/>
            <p:nvPr/>
          </p:nvSpPr>
          <p:spPr>
            <a:xfrm>
              <a:off x="2697506" y="3622244"/>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1 hr | Virtual | Webinar</a:t>
              </a:r>
            </a:p>
          </p:txBody>
        </p:sp>
        <p:sp>
          <p:nvSpPr>
            <p:cNvPr id="17" name="TextBox 49">
              <a:extLst>
                <a:ext uri="{FF2B5EF4-FFF2-40B4-BE49-F238E27FC236}">
                  <a16:creationId xmlns:a16="http://schemas.microsoft.com/office/drawing/2014/main" id="{870816E3-6943-E0AC-62B6-154408B018B4}"/>
                </a:ext>
              </a:extLst>
            </p:cNvPr>
            <p:cNvSpPr txBox="1"/>
            <p:nvPr/>
          </p:nvSpPr>
          <p:spPr>
            <a:xfrm>
              <a:off x="3332190" y="3274317"/>
              <a:ext cx="1282501" cy="250856"/>
            </a:xfrm>
            <a:prstGeom prst="rect">
              <a:avLst/>
            </a:prstGeom>
          </p:spPr>
          <p:txBody>
            <a:bodyPr lIns="47625" tIns="47625" rIns="47625" bIns="4762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rPr>
                <a:t>Communicating with Impact</a:t>
              </a:r>
            </a:p>
          </p:txBody>
        </p:sp>
        <p:sp>
          <p:nvSpPr>
            <p:cNvPr id="57" name="TextBox 56">
              <a:extLst>
                <a:ext uri="{FF2B5EF4-FFF2-40B4-BE49-F238E27FC236}">
                  <a16:creationId xmlns:a16="http://schemas.microsoft.com/office/drawing/2014/main" id="{CA80475C-1193-D1B8-35B3-B99B7BF74E05}"/>
                </a:ext>
              </a:extLst>
            </p:cNvPr>
            <p:cNvSpPr txBox="1">
              <a:spLocks noChangeAspect="1"/>
            </p:cNvSpPr>
            <p:nvPr/>
          </p:nvSpPr>
          <p:spPr>
            <a:xfrm>
              <a:off x="2677138" y="2777776"/>
              <a:ext cx="888397" cy="241378"/>
            </a:xfrm>
            <a:prstGeom prst="roundRect">
              <a:avLst>
                <a:gd name="adj" fmla="val 50000"/>
              </a:avLst>
            </a:prstGeom>
            <a:solidFill>
              <a:schemeClr val="bg2">
                <a:lumMod val="90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2B324E"/>
                </a:solidFill>
                <a:effectLst/>
                <a:uLnTx/>
                <a:uFillTx/>
                <a:latin typeface="Barlow" pitchFamily="2" charset="77"/>
                <a:ea typeface="+mn-ea"/>
                <a:cs typeface="+mn-cs"/>
              </a:endParaRPr>
            </a:p>
          </p:txBody>
        </p:sp>
        <p:sp>
          <p:nvSpPr>
            <p:cNvPr id="58" name="TextBox 57">
              <a:extLst>
                <a:ext uri="{FF2B5EF4-FFF2-40B4-BE49-F238E27FC236}">
                  <a16:creationId xmlns:a16="http://schemas.microsoft.com/office/drawing/2014/main" id="{527E3A19-39F4-3BBE-3BA7-363E3656363F}"/>
                </a:ext>
              </a:extLst>
            </p:cNvPr>
            <p:cNvSpPr txBox="1"/>
            <p:nvPr/>
          </p:nvSpPr>
          <p:spPr>
            <a:xfrm>
              <a:off x="2823607" y="2800741"/>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Barlow" pitchFamily="2" charset="77"/>
                </a:rPr>
                <a:t>One</a:t>
              </a:r>
            </a:p>
          </p:txBody>
        </p:sp>
      </p:grpSp>
      <p:grpSp>
        <p:nvGrpSpPr>
          <p:cNvPr id="59" name="Group 58">
            <a:extLst>
              <a:ext uri="{FF2B5EF4-FFF2-40B4-BE49-F238E27FC236}">
                <a16:creationId xmlns:a16="http://schemas.microsoft.com/office/drawing/2014/main" id="{DEF3A476-163E-3C10-9003-5816B85143BF}"/>
              </a:ext>
            </a:extLst>
          </p:cNvPr>
          <p:cNvGrpSpPr/>
          <p:nvPr/>
        </p:nvGrpSpPr>
        <p:grpSpPr>
          <a:xfrm>
            <a:off x="5085774" y="2058671"/>
            <a:ext cx="1888426" cy="1273582"/>
            <a:chOff x="4801529" y="2787777"/>
            <a:chExt cx="1888426" cy="1273582"/>
          </a:xfrm>
        </p:grpSpPr>
        <p:sp>
          <p:nvSpPr>
            <p:cNvPr id="60" name="Freeform 24">
              <a:extLst>
                <a:ext uri="{FF2B5EF4-FFF2-40B4-BE49-F238E27FC236}">
                  <a16:creationId xmlns:a16="http://schemas.microsoft.com/office/drawing/2014/main" id="{E4F86D71-B2BF-0053-E21D-BD846A88EA4F}"/>
                </a:ext>
              </a:extLst>
            </p:cNvPr>
            <p:cNvSpPr/>
            <p:nvPr/>
          </p:nvSpPr>
          <p:spPr>
            <a:xfrm>
              <a:off x="4801529" y="3122025"/>
              <a:ext cx="1858172" cy="806297"/>
            </a:xfrm>
            <a:prstGeom prst="roundRect">
              <a:avLst/>
            </a:prstGeom>
            <a:solidFill>
              <a:srgbClr val="FBCD4F"/>
            </a:solidFill>
          </p:spPr>
          <p:txBody>
            <a:bodyPr tIns="39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61" name="Freeform 28">
              <a:extLst>
                <a:ext uri="{FF2B5EF4-FFF2-40B4-BE49-F238E27FC236}">
                  <a16:creationId xmlns:a16="http://schemas.microsoft.com/office/drawing/2014/main" id="{949E8992-E863-90C5-F6BD-B3B47E805A16}"/>
                </a:ext>
              </a:extLst>
            </p:cNvPr>
            <p:cNvSpPr/>
            <p:nvPr/>
          </p:nvSpPr>
          <p:spPr>
            <a:xfrm>
              <a:off x="5599870" y="3830936"/>
              <a:ext cx="248843" cy="230423"/>
            </a:xfrm>
            <a:custGeom>
              <a:avLst/>
              <a:gdLst/>
              <a:ahLst/>
              <a:cxnLst/>
              <a:rect l="l" t="t" r="r" b="b"/>
              <a:pathLst>
                <a:path w="1930400" h="1297940">
                  <a:moveTo>
                    <a:pt x="0" y="0"/>
                  </a:moveTo>
                  <a:lnTo>
                    <a:pt x="965200" y="1297940"/>
                  </a:lnTo>
                  <a:lnTo>
                    <a:pt x="1930400" y="0"/>
                  </a:lnTo>
                  <a:close/>
                </a:path>
              </a:pathLst>
            </a:custGeom>
            <a:solidFill>
              <a:srgbClr val="FBCD4F"/>
            </a:solid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62" name="TextBox 55">
              <a:extLst>
                <a:ext uri="{FF2B5EF4-FFF2-40B4-BE49-F238E27FC236}">
                  <a16:creationId xmlns:a16="http://schemas.microsoft.com/office/drawing/2014/main" id="{10CC0D91-88D6-A7D9-9280-095F90E7FF80}"/>
                </a:ext>
              </a:extLst>
            </p:cNvPr>
            <p:cNvSpPr txBox="1"/>
            <p:nvPr/>
          </p:nvSpPr>
          <p:spPr>
            <a:xfrm>
              <a:off x="5750524" y="2803144"/>
              <a:ext cx="888397" cy="286269"/>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324E"/>
                  </a:solidFill>
                  <a:effectLst/>
                  <a:uLnTx/>
                  <a:uFillTx/>
                  <a:latin typeface="Barlow" pitchFamily="2" charset="77"/>
                  <a:ea typeface="Inter Bold"/>
                  <a:cs typeface="Inter Bold"/>
                  <a:sym typeface="Inter Bold"/>
                </a:rPr>
                <a:t>April</a:t>
              </a:r>
            </a:p>
          </p:txBody>
        </p:sp>
        <p:sp>
          <p:nvSpPr>
            <p:cNvPr id="63" name="Freeform 32">
              <a:extLst>
                <a:ext uri="{FF2B5EF4-FFF2-40B4-BE49-F238E27FC236}">
                  <a16:creationId xmlns:a16="http://schemas.microsoft.com/office/drawing/2014/main" id="{72350746-7D5E-E93D-0AD2-4453E010DB7D}"/>
                </a:ext>
              </a:extLst>
            </p:cNvPr>
            <p:cNvSpPr>
              <a:spLocks noChangeAspect="1"/>
            </p:cNvSpPr>
            <p:nvPr/>
          </p:nvSpPr>
          <p:spPr>
            <a:xfrm>
              <a:off x="5042557" y="3245821"/>
              <a:ext cx="277522" cy="331516"/>
            </a:xfrm>
            <a:custGeom>
              <a:avLst/>
              <a:gdLst>
                <a:gd name="connsiteX0" fmla="*/ 2627312 w 5254625"/>
                <a:gd name="connsiteY0" fmla="*/ 376237 h 6276974"/>
                <a:gd name="connsiteX1" fmla="*/ 2270124 w 5254625"/>
                <a:gd name="connsiteY1" fmla="*/ 733425 h 6276974"/>
                <a:gd name="connsiteX2" fmla="*/ 2331126 w 5254625"/>
                <a:gd name="connsiteY2" fmla="*/ 933132 h 6276974"/>
                <a:gd name="connsiteX3" fmla="*/ 2333464 w 5254625"/>
                <a:gd name="connsiteY3" fmla="*/ 935965 h 6276974"/>
                <a:gd name="connsiteX4" fmla="*/ 2338036 w 5254625"/>
                <a:gd name="connsiteY4" fmla="*/ 890610 h 6276974"/>
                <a:gd name="connsiteX5" fmla="*/ 2627312 w 5254625"/>
                <a:gd name="connsiteY5" fmla="*/ 654843 h 6276974"/>
                <a:gd name="connsiteX6" fmla="*/ 2916588 w 5254625"/>
                <a:gd name="connsiteY6" fmla="*/ 890610 h 6276974"/>
                <a:gd name="connsiteX7" fmla="*/ 2921160 w 5254625"/>
                <a:gd name="connsiteY7" fmla="*/ 935965 h 6276974"/>
                <a:gd name="connsiteX8" fmla="*/ 2923498 w 5254625"/>
                <a:gd name="connsiteY8" fmla="*/ 933132 h 6276974"/>
                <a:gd name="connsiteX9" fmla="*/ 2984500 w 5254625"/>
                <a:gd name="connsiteY9" fmla="*/ 733425 h 6276974"/>
                <a:gd name="connsiteX10" fmla="*/ 2627312 w 5254625"/>
                <a:gd name="connsiteY10" fmla="*/ 376237 h 6276974"/>
                <a:gd name="connsiteX11" fmla="*/ 2627312 w 5254625"/>
                <a:gd name="connsiteY11" fmla="*/ 0 h 6276974"/>
                <a:gd name="connsiteX12" fmla="*/ 3360737 w 5254625"/>
                <a:gd name="connsiteY12" fmla="*/ 733425 h 6276974"/>
                <a:gd name="connsiteX13" fmla="*/ 3037377 w 5254625"/>
                <a:gd name="connsiteY13" fmla="*/ 1341593 h 6276974"/>
                <a:gd name="connsiteX14" fmla="*/ 2922587 w 5254625"/>
                <a:gd name="connsiteY14" fmla="*/ 1403899 h 6276974"/>
                <a:gd name="connsiteX15" fmla="*/ 2922587 w 5254625"/>
                <a:gd name="connsiteY15" fmla="*/ 1622821 h 6276974"/>
                <a:gd name="connsiteX16" fmla="*/ 3418482 w 5254625"/>
                <a:gd name="connsiteY16" fmla="*/ 1622821 h 6276974"/>
                <a:gd name="connsiteX17" fmla="*/ 3713757 w 5254625"/>
                <a:gd name="connsiteY17" fmla="*/ 1918096 h 6276974"/>
                <a:gd name="connsiteX18" fmla="*/ 3418482 w 5254625"/>
                <a:gd name="connsiteY18" fmla="*/ 2213371 h 6276974"/>
                <a:gd name="connsiteX19" fmla="*/ 2922587 w 5254625"/>
                <a:gd name="connsiteY19" fmla="*/ 2213371 h 6276974"/>
                <a:gd name="connsiteX20" fmla="*/ 2922587 w 5254625"/>
                <a:gd name="connsiteY20" fmla="*/ 5161329 h 6276974"/>
                <a:gd name="connsiteX21" fmla="*/ 3052872 w 5254625"/>
                <a:gd name="connsiteY21" fmla="*/ 5132825 h 6276974"/>
                <a:gd name="connsiteX22" fmla="*/ 4144075 w 5254625"/>
                <a:gd name="connsiteY22" fmla="*/ 4312821 h 6276974"/>
                <a:gd name="connsiteX23" fmla="*/ 4261076 w 5254625"/>
                <a:gd name="connsiteY23" fmla="*/ 4107695 h 6276974"/>
                <a:gd name="connsiteX24" fmla="*/ 3883025 w 5254625"/>
                <a:gd name="connsiteY24" fmla="*/ 4107695 h 6276974"/>
                <a:gd name="connsiteX25" fmla="*/ 4568825 w 5254625"/>
                <a:gd name="connsiteY25" fmla="*/ 3240920 h 6276974"/>
                <a:gd name="connsiteX26" fmla="*/ 5254625 w 5254625"/>
                <a:gd name="connsiteY26" fmla="*/ 4107695 h 6276974"/>
                <a:gd name="connsiteX27" fmla="*/ 4856702 w 5254625"/>
                <a:gd name="connsiteY27" fmla="*/ 4107695 h 6276974"/>
                <a:gd name="connsiteX28" fmla="*/ 4840097 w 5254625"/>
                <a:gd name="connsiteY28" fmla="*/ 4179213 h 6276974"/>
                <a:gd name="connsiteX29" fmla="*/ 3034636 w 5254625"/>
                <a:gd name="connsiteY29" fmla="*/ 5899364 h 6276974"/>
                <a:gd name="connsiteX30" fmla="*/ 2922587 w 5254625"/>
                <a:gd name="connsiteY30" fmla="*/ 5915120 h 6276974"/>
                <a:gd name="connsiteX31" fmla="*/ 2922587 w 5254625"/>
                <a:gd name="connsiteY31" fmla="*/ 5981699 h 6276974"/>
                <a:gd name="connsiteX32" fmla="*/ 2627312 w 5254625"/>
                <a:gd name="connsiteY32" fmla="*/ 6276974 h 6276974"/>
                <a:gd name="connsiteX33" fmla="*/ 2332037 w 5254625"/>
                <a:gd name="connsiteY33" fmla="*/ 5981699 h 6276974"/>
                <a:gd name="connsiteX34" fmla="*/ 2332037 w 5254625"/>
                <a:gd name="connsiteY34" fmla="*/ 5915120 h 6276974"/>
                <a:gd name="connsiteX35" fmla="*/ 2219989 w 5254625"/>
                <a:gd name="connsiteY35" fmla="*/ 5899364 h 6276974"/>
                <a:gd name="connsiteX36" fmla="*/ 414528 w 5254625"/>
                <a:gd name="connsiteY36" fmla="*/ 4179213 h 6276974"/>
                <a:gd name="connsiteX37" fmla="*/ 397922 w 5254625"/>
                <a:gd name="connsiteY37" fmla="*/ 4107695 h 6276974"/>
                <a:gd name="connsiteX38" fmla="*/ 0 w 5254625"/>
                <a:gd name="connsiteY38" fmla="*/ 4107695 h 6276974"/>
                <a:gd name="connsiteX39" fmla="*/ 685800 w 5254625"/>
                <a:gd name="connsiteY39" fmla="*/ 3240920 h 6276974"/>
                <a:gd name="connsiteX40" fmla="*/ 1371600 w 5254625"/>
                <a:gd name="connsiteY40" fmla="*/ 4107695 h 6276974"/>
                <a:gd name="connsiteX41" fmla="*/ 993548 w 5254625"/>
                <a:gd name="connsiteY41" fmla="*/ 4107695 h 6276974"/>
                <a:gd name="connsiteX42" fmla="*/ 1110549 w 5254625"/>
                <a:gd name="connsiteY42" fmla="*/ 4312821 h 6276974"/>
                <a:gd name="connsiteX43" fmla="*/ 2201753 w 5254625"/>
                <a:gd name="connsiteY43" fmla="*/ 5132825 h 6276974"/>
                <a:gd name="connsiteX44" fmla="*/ 2332037 w 5254625"/>
                <a:gd name="connsiteY44" fmla="*/ 5161329 h 6276974"/>
                <a:gd name="connsiteX45" fmla="*/ 2332037 w 5254625"/>
                <a:gd name="connsiteY45" fmla="*/ 2213371 h 6276974"/>
                <a:gd name="connsiteX46" fmla="*/ 1836142 w 5254625"/>
                <a:gd name="connsiteY46" fmla="*/ 2213371 h 6276974"/>
                <a:gd name="connsiteX47" fmla="*/ 1540867 w 5254625"/>
                <a:gd name="connsiteY47" fmla="*/ 1918096 h 6276974"/>
                <a:gd name="connsiteX48" fmla="*/ 1836142 w 5254625"/>
                <a:gd name="connsiteY48" fmla="*/ 1622821 h 6276974"/>
                <a:gd name="connsiteX49" fmla="*/ 2332037 w 5254625"/>
                <a:gd name="connsiteY49" fmla="*/ 1622821 h 6276974"/>
                <a:gd name="connsiteX50" fmla="*/ 2332037 w 5254625"/>
                <a:gd name="connsiteY50" fmla="*/ 1403899 h 6276974"/>
                <a:gd name="connsiteX51" fmla="*/ 2217248 w 5254625"/>
                <a:gd name="connsiteY51" fmla="*/ 1341593 h 6276974"/>
                <a:gd name="connsiteX52" fmla="*/ 1893887 w 5254625"/>
                <a:gd name="connsiteY52" fmla="*/ 733425 h 6276974"/>
                <a:gd name="connsiteX53" fmla="*/ 2627312 w 5254625"/>
                <a:gd name="connsiteY53" fmla="*/ 0 h 627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254625" h="6276974">
                  <a:moveTo>
                    <a:pt x="2627312" y="376237"/>
                  </a:moveTo>
                  <a:cubicBezTo>
                    <a:pt x="2430043" y="376237"/>
                    <a:pt x="2270124" y="536156"/>
                    <a:pt x="2270124" y="733425"/>
                  </a:cubicBezTo>
                  <a:cubicBezTo>
                    <a:pt x="2270124" y="807401"/>
                    <a:pt x="2292613" y="876125"/>
                    <a:pt x="2331126" y="933132"/>
                  </a:cubicBezTo>
                  <a:lnTo>
                    <a:pt x="2333464" y="935965"/>
                  </a:lnTo>
                  <a:lnTo>
                    <a:pt x="2338036" y="890610"/>
                  </a:lnTo>
                  <a:cubicBezTo>
                    <a:pt x="2365569" y="756058"/>
                    <a:pt x="2484621" y="654843"/>
                    <a:pt x="2627312" y="654843"/>
                  </a:cubicBezTo>
                  <a:cubicBezTo>
                    <a:pt x="2770004" y="654843"/>
                    <a:pt x="2889055" y="756058"/>
                    <a:pt x="2916588" y="890610"/>
                  </a:cubicBezTo>
                  <a:lnTo>
                    <a:pt x="2921160" y="935965"/>
                  </a:lnTo>
                  <a:lnTo>
                    <a:pt x="2923498" y="933132"/>
                  </a:lnTo>
                  <a:cubicBezTo>
                    <a:pt x="2962011" y="876125"/>
                    <a:pt x="2984500" y="807401"/>
                    <a:pt x="2984500" y="733425"/>
                  </a:cubicBezTo>
                  <a:cubicBezTo>
                    <a:pt x="2984500" y="536156"/>
                    <a:pt x="2824581" y="376237"/>
                    <a:pt x="2627312" y="376237"/>
                  </a:cubicBezTo>
                  <a:close/>
                  <a:moveTo>
                    <a:pt x="2627312" y="0"/>
                  </a:moveTo>
                  <a:cubicBezTo>
                    <a:pt x="3032371" y="0"/>
                    <a:pt x="3360737" y="328366"/>
                    <a:pt x="3360737" y="733425"/>
                  </a:cubicBezTo>
                  <a:cubicBezTo>
                    <a:pt x="3360737" y="986587"/>
                    <a:pt x="3232469" y="1209791"/>
                    <a:pt x="3037377" y="1341593"/>
                  </a:cubicBezTo>
                  <a:lnTo>
                    <a:pt x="2922587" y="1403899"/>
                  </a:lnTo>
                  <a:lnTo>
                    <a:pt x="2922587" y="1622821"/>
                  </a:lnTo>
                  <a:lnTo>
                    <a:pt x="3418482" y="1622821"/>
                  </a:lnTo>
                  <a:cubicBezTo>
                    <a:pt x="3581558" y="1622821"/>
                    <a:pt x="3713757" y="1755020"/>
                    <a:pt x="3713757" y="1918096"/>
                  </a:cubicBezTo>
                  <a:cubicBezTo>
                    <a:pt x="3713757" y="2081172"/>
                    <a:pt x="3581558" y="2213371"/>
                    <a:pt x="3418482" y="2213371"/>
                  </a:cubicBezTo>
                  <a:lnTo>
                    <a:pt x="2922587" y="2213371"/>
                  </a:lnTo>
                  <a:lnTo>
                    <a:pt x="2922587" y="5161329"/>
                  </a:lnTo>
                  <a:lnTo>
                    <a:pt x="3052872" y="5132825"/>
                  </a:lnTo>
                  <a:cubicBezTo>
                    <a:pt x="3497335" y="5015609"/>
                    <a:pt x="3881645" y="4718768"/>
                    <a:pt x="4144075" y="4312821"/>
                  </a:cubicBezTo>
                  <a:lnTo>
                    <a:pt x="4261076" y="4107695"/>
                  </a:lnTo>
                  <a:lnTo>
                    <a:pt x="3883025" y="4107695"/>
                  </a:lnTo>
                  <a:lnTo>
                    <a:pt x="4568825" y="3240920"/>
                  </a:lnTo>
                  <a:lnTo>
                    <a:pt x="5254625" y="4107695"/>
                  </a:lnTo>
                  <a:lnTo>
                    <a:pt x="4856702" y="4107695"/>
                  </a:lnTo>
                  <a:lnTo>
                    <a:pt x="4840097" y="4179213"/>
                  </a:lnTo>
                  <a:cubicBezTo>
                    <a:pt x="4601397" y="5060006"/>
                    <a:pt x="3902246" y="5735992"/>
                    <a:pt x="3034636" y="5899364"/>
                  </a:cubicBezTo>
                  <a:lnTo>
                    <a:pt x="2922587" y="5915120"/>
                  </a:lnTo>
                  <a:lnTo>
                    <a:pt x="2922587" y="5981699"/>
                  </a:lnTo>
                  <a:cubicBezTo>
                    <a:pt x="2922587" y="6144775"/>
                    <a:pt x="2790388" y="6276974"/>
                    <a:pt x="2627312" y="6276974"/>
                  </a:cubicBezTo>
                  <a:cubicBezTo>
                    <a:pt x="2464236" y="6276974"/>
                    <a:pt x="2332037" y="6144775"/>
                    <a:pt x="2332037" y="5981699"/>
                  </a:cubicBezTo>
                  <a:lnTo>
                    <a:pt x="2332037" y="5915120"/>
                  </a:lnTo>
                  <a:lnTo>
                    <a:pt x="2219989" y="5899364"/>
                  </a:lnTo>
                  <a:cubicBezTo>
                    <a:pt x="1352379" y="5735992"/>
                    <a:pt x="653228" y="5060006"/>
                    <a:pt x="414528" y="4179213"/>
                  </a:cubicBezTo>
                  <a:lnTo>
                    <a:pt x="397922" y="4107695"/>
                  </a:lnTo>
                  <a:lnTo>
                    <a:pt x="0" y="4107695"/>
                  </a:lnTo>
                  <a:lnTo>
                    <a:pt x="685800" y="3240920"/>
                  </a:lnTo>
                  <a:lnTo>
                    <a:pt x="1371600" y="4107695"/>
                  </a:lnTo>
                  <a:lnTo>
                    <a:pt x="993548" y="4107695"/>
                  </a:lnTo>
                  <a:lnTo>
                    <a:pt x="1110549" y="4312821"/>
                  </a:lnTo>
                  <a:cubicBezTo>
                    <a:pt x="1372980" y="4718768"/>
                    <a:pt x="1757290" y="5015609"/>
                    <a:pt x="2201753" y="5132825"/>
                  </a:cubicBezTo>
                  <a:lnTo>
                    <a:pt x="2332037" y="5161329"/>
                  </a:lnTo>
                  <a:lnTo>
                    <a:pt x="2332037" y="2213371"/>
                  </a:lnTo>
                  <a:lnTo>
                    <a:pt x="1836142" y="2213371"/>
                  </a:lnTo>
                  <a:cubicBezTo>
                    <a:pt x="1673066" y="2213371"/>
                    <a:pt x="1540867" y="2081172"/>
                    <a:pt x="1540867" y="1918096"/>
                  </a:cubicBezTo>
                  <a:cubicBezTo>
                    <a:pt x="1540867" y="1755020"/>
                    <a:pt x="1673066" y="1622821"/>
                    <a:pt x="1836142" y="1622821"/>
                  </a:cubicBezTo>
                  <a:lnTo>
                    <a:pt x="2332037" y="1622821"/>
                  </a:lnTo>
                  <a:lnTo>
                    <a:pt x="2332037" y="1403899"/>
                  </a:lnTo>
                  <a:lnTo>
                    <a:pt x="2217248" y="1341593"/>
                  </a:lnTo>
                  <a:cubicBezTo>
                    <a:pt x="2022155" y="1209791"/>
                    <a:pt x="1893887" y="986587"/>
                    <a:pt x="1893887" y="733425"/>
                  </a:cubicBezTo>
                  <a:cubicBezTo>
                    <a:pt x="1893887" y="328366"/>
                    <a:pt x="2222253" y="0"/>
                    <a:pt x="2627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4" name="TextBox 49">
              <a:extLst>
                <a:ext uri="{FF2B5EF4-FFF2-40B4-BE49-F238E27FC236}">
                  <a16:creationId xmlns:a16="http://schemas.microsoft.com/office/drawing/2014/main" id="{F06F3978-C7C2-A068-9C21-ED96801BE8D2}"/>
                </a:ext>
              </a:extLst>
            </p:cNvPr>
            <p:cNvSpPr txBox="1"/>
            <p:nvPr/>
          </p:nvSpPr>
          <p:spPr>
            <a:xfrm>
              <a:off x="5407454" y="3271949"/>
              <a:ext cx="1282501" cy="250856"/>
            </a:xfrm>
            <a:prstGeom prst="rect">
              <a:avLst/>
            </a:prstGeom>
          </p:spPr>
          <p:txBody>
            <a:bodyPr lIns="47625" tIns="47625" rIns="47625" bIns="47625"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rPr>
                <a:t>Powerful Presenter</a:t>
              </a:r>
            </a:p>
          </p:txBody>
        </p:sp>
        <p:sp>
          <p:nvSpPr>
            <p:cNvPr id="65" name="TextBox 49">
              <a:extLst>
                <a:ext uri="{FF2B5EF4-FFF2-40B4-BE49-F238E27FC236}">
                  <a16:creationId xmlns:a16="http://schemas.microsoft.com/office/drawing/2014/main" id="{5F6F90F6-2D68-6B25-F2FC-102D6BEA24C2}"/>
                </a:ext>
              </a:extLst>
            </p:cNvPr>
            <p:cNvSpPr txBox="1"/>
            <p:nvPr/>
          </p:nvSpPr>
          <p:spPr>
            <a:xfrm>
              <a:off x="4928302" y="3651909"/>
              <a:ext cx="1717783"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1 hr | Virtual | Webinar</a:t>
              </a:r>
            </a:p>
          </p:txBody>
        </p:sp>
        <p:sp>
          <p:nvSpPr>
            <p:cNvPr id="66" name="TextBox 65">
              <a:extLst>
                <a:ext uri="{FF2B5EF4-FFF2-40B4-BE49-F238E27FC236}">
                  <a16:creationId xmlns:a16="http://schemas.microsoft.com/office/drawing/2014/main" id="{362492EE-AC2D-A870-4EB0-17CFB6A380C6}"/>
                </a:ext>
              </a:extLst>
            </p:cNvPr>
            <p:cNvSpPr txBox="1">
              <a:spLocks noChangeAspect="1"/>
            </p:cNvSpPr>
            <p:nvPr/>
          </p:nvSpPr>
          <p:spPr>
            <a:xfrm>
              <a:off x="4803707" y="2787777"/>
              <a:ext cx="888397" cy="241378"/>
            </a:xfrm>
            <a:prstGeom prst="roundRect">
              <a:avLst>
                <a:gd name="adj" fmla="val 50000"/>
              </a:avLst>
            </a:prstGeom>
            <a:solidFill>
              <a:srgbClr val="FBCD4F"/>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2B324E"/>
                </a:solidFill>
                <a:effectLst/>
                <a:uLnTx/>
                <a:uFillTx/>
                <a:latin typeface="Barlow" pitchFamily="2" charset="77"/>
                <a:ea typeface="+mn-ea"/>
                <a:cs typeface="+mn-cs"/>
              </a:endParaRPr>
            </a:p>
          </p:txBody>
        </p:sp>
        <p:sp>
          <p:nvSpPr>
            <p:cNvPr id="67" name="TextBox 66">
              <a:extLst>
                <a:ext uri="{FF2B5EF4-FFF2-40B4-BE49-F238E27FC236}">
                  <a16:creationId xmlns:a16="http://schemas.microsoft.com/office/drawing/2014/main" id="{BB5DF9DB-8E6E-9C07-3EC3-08D79F71093D}"/>
                </a:ext>
              </a:extLst>
            </p:cNvPr>
            <p:cNvSpPr txBox="1"/>
            <p:nvPr/>
          </p:nvSpPr>
          <p:spPr>
            <a:xfrm>
              <a:off x="4950176" y="2803409"/>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Barlow" pitchFamily="2" charset="77"/>
                </a:rPr>
                <a:t>Two</a:t>
              </a:r>
            </a:p>
          </p:txBody>
        </p:sp>
      </p:grpSp>
      <p:grpSp>
        <p:nvGrpSpPr>
          <p:cNvPr id="68" name="Group 67">
            <a:extLst>
              <a:ext uri="{FF2B5EF4-FFF2-40B4-BE49-F238E27FC236}">
                <a16:creationId xmlns:a16="http://schemas.microsoft.com/office/drawing/2014/main" id="{0FD49F2F-F463-3CDA-8062-1185AA1BC4F6}"/>
              </a:ext>
            </a:extLst>
          </p:cNvPr>
          <p:cNvGrpSpPr/>
          <p:nvPr/>
        </p:nvGrpSpPr>
        <p:grpSpPr>
          <a:xfrm>
            <a:off x="662297" y="2056948"/>
            <a:ext cx="3572670" cy="1285160"/>
            <a:chOff x="531706" y="2784852"/>
            <a:chExt cx="3572670" cy="1285160"/>
          </a:xfrm>
        </p:grpSpPr>
        <p:sp>
          <p:nvSpPr>
            <p:cNvPr id="69" name="TextBox 68">
              <a:extLst>
                <a:ext uri="{FF2B5EF4-FFF2-40B4-BE49-F238E27FC236}">
                  <a16:creationId xmlns:a16="http://schemas.microsoft.com/office/drawing/2014/main" id="{B73CE1B7-3569-572A-1071-2E33E1D33CE4}"/>
                </a:ext>
              </a:extLst>
            </p:cNvPr>
            <p:cNvSpPr txBox="1">
              <a:spLocks noChangeAspect="1"/>
            </p:cNvSpPr>
            <p:nvPr/>
          </p:nvSpPr>
          <p:spPr>
            <a:xfrm>
              <a:off x="562323" y="2784852"/>
              <a:ext cx="888397" cy="241378"/>
            </a:xfrm>
            <a:prstGeom prst="roundRect">
              <a:avLst>
                <a:gd name="adj" fmla="val 50000"/>
              </a:avLst>
            </a:prstGeom>
            <a:solidFill>
              <a:schemeClr val="bg2">
                <a:lumMod val="90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2B324E"/>
                </a:solidFill>
                <a:effectLst/>
                <a:uLnTx/>
                <a:uFillTx/>
                <a:latin typeface="Barlow" pitchFamily="2" charset="77"/>
                <a:ea typeface="+mn-ea"/>
                <a:cs typeface="+mn-cs"/>
              </a:endParaRPr>
            </a:p>
          </p:txBody>
        </p:sp>
        <p:sp>
          <p:nvSpPr>
            <p:cNvPr id="70" name="TextBox 69">
              <a:extLst>
                <a:ext uri="{FF2B5EF4-FFF2-40B4-BE49-F238E27FC236}">
                  <a16:creationId xmlns:a16="http://schemas.microsoft.com/office/drawing/2014/main" id="{139BF57C-AE61-F0FC-3ACC-CDD88B05A65D}"/>
                </a:ext>
              </a:extLst>
            </p:cNvPr>
            <p:cNvSpPr txBox="1"/>
            <p:nvPr/>
          </p:nvSpPr>
          <p:spPr>
            <a:xfrm>
              <a:off x="675376" y="2807553"/>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Barlow" pitchFamily="2" charset="77"/>
                </a:rPr>
                <a:t>Launch</a:t>
              </a:r>
            </a:p>
          </p:txBody>
        </p:sp>
        <p:sp>
          <p:nvSpPr>
            <p:cNvPr id="71" name="Freeform 9">
              <a:extLst>
                <a:ext uri="{FF2B5EF4-FFF2-40B4-BE49-F238E27FC236}">
                  <a16:creationId xmlns:a16="http://schemas.microsoft.com/office/drawing/2014/main" id="{DFD325D6-F38B-A39C-F02E-1B42CD82DD3C}"/>
                </a:ext>
              </a:extLst>
            </p:cNvPr>
            <p:cNvSpPr/>
            <p:nvPr/>
          </p:nvSpPr>
          <p:spPr>
            <a:xfrm>
              <a:off x="531706" y="3125147"/>
              <a:ext cx="1858170" cy="800053"/>
            </a:xfrm>
            <a:prstGeom prst="roundRect">
              <a:avLst/>
            </a:prstGeom>
            <a:solidFill>
              <a:schemeClr val="bg2">
                <a:lumMod val="90000"/>
              </a:schemeClr>
            </a:solidFill>
          </p:spPr>
          <p:txBody>
            <a:bodyPr tIns="39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72" name="TextBox 49">
              <a:extLst>
                <a:ext uri="{FF2B5EF4-FFF2-40B4-BE49-F238E27FC236}">
                  <a16:creationId xmlns:a16="http://schemas.microsoft.com/office/drawing/2014/main" id="{2022774C-F80A-1F0A-F7CB-63532E6FB4F1}"/>
                </a:ext>
              </a:extLst>
            </p:cNvPr>
            <p:cNvSpPr txBox="1"/>
            <p:nvPr/>
          </p:nvSpPr>
          <p:spPr>
            <a:xfrm>
              <a:off x="965435" y="2807289"/>
              <a:ext cx="1858172" cy="230422"/>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324E"/>
                  </a:solidFill>
                  <a:effectLst/>
                  <a:uLnTx/>
                  <a:uFillTx/>
                  <a:latin typeface="Barlow" pitchFamily="2" charset="77"/>
                  <a:ea typeface="Inter Bold"/>
                  <a:cs typeface="Inter Bold"/>
                  <a:sym typeface="Inter Bold"/>
                </a:rPr>
                <a:t>February</a:t>
              </a:r>
            </a:p>
          </p:txBody>
        </p:sp>
        <p:sp>
          <p:nvSpPr>
            <p:cNvPr id="73" name="Freeform 31">
              <a:extLst>
                <a:ext uri="{FF2B5EF4-FFF2-40B4-BE49-F238E27FC236}">
                  <a16:creationId xmlns:a16="http://schemas.microsoft.com/office/drawing/2014/main" id="{A3FB483E-3272-DD1C-27C7-6BF14C5A020D}"/>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4" name="TextBox 49">
              <a:extLst>
                <a:ext uri="{FF2B5EF4-FFF2-40B4-BE49-F238E27FC236}">
                  <a16:creationId xmlns:a16="http://schemas.microsoft.com/office/drawing/2014/main" id="{5046B47F-0772-E2A1-0C1C-D17CA7936DA8}"/>
                </a:ext>
              </a:extLst>
            </p:cNvPr>
            <p:cNvSpPr txBox="1"/>
            <p:nvPr/>
          </p:nvSpPr>
          <p:spPr>
            <a:xfrm>
              <a:off x="532438" y="3567042"/>
              <a:ext cx="1858170" cy="340826"/>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3hrs | F2F | Workshop</a:t>
              </a:r>
            </a:p>
          </p:txBody>
        </p:sp>
        <p:sp>
          <p:nvSpPr>
            <p:cNvPr id="75" name="TextBox 49">
              <a:extLst>
                <a:ext uri="{FF2B5EF4-FFF2-40B4-BE49-F238E27FC236}">
                  <a16:creationId xmlns:a16="http://schemas.microsoft.com/office/drawing/2014/main" id="{3BB8A0E2-0D8B-3E98-71DE-C3761B4EEC06}"/>
                </a:ext>
              </a:extLst>
            </p:cNvPr>
            <p:cNvSpPr txBox="1"/>
            <p:nvPr/>
          </p:nvSpPr>
          <p:spPr>
            <a:xfrm>
              <a:off x="1294745" y="3292614"/>
              <a:ext cx="1282501" cy="250856"/>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Barlow ExtraBold" panose="00000900000000000000" pitchFamily="2" charset="0"/>
                  <a:ea typeface="Inter Bold"/>
                  <a:cs typeface="Inter Bold"/>
                  <a:sym typeface="Inter Bold"/>
                </a:rPr>
                <a:t>Executive Presence</a:t>
              </a:r>
            </a:p>
          </p:txBody>
        </p:sp>
        <p:sp>
          <p:nvSpPr>
            <p:cNvPr id="76" name="Freeform 19">
              <a:extLst>
                <a:ext uri="{FF2B5EF4-FFF2-40B4-BE49-F238E27FC236}">
                  <a16:creationId xmlns:a16="http://schemas.microsoft.com/office/drawing/2014/main" id="{B59FFBC8-7ED1-6AC3-B763-BC550018C63D}"/>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chemeClr val="bg2">
                <a:lumMod val="90000"/>
              </a:schemeClr>
            </a:solid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grpSp>
      <p:grpSp>
        <p:nvGrpSpPr>
          <p:cNvPr id="77" name="Group 76">
            <a:extLst>
              <a:ext uri="{FF2B5EF4-FFF2-40B4-BE49-F238E27FC236}">
                <a16:creationId xmlns:a16="http://schemas.microsoft.com/office/drawing/2014/main" id="{070A3823-6814-B76F-AC1C-8855109CF615}"/>
              </a:ext>
            </a:extLst>
          </p:cNvPr>
          <p:cNvGrpSpPr/>
          <p:nvPr/>
        </p:nvGrpSpPr>
        <p:grpSpPr>
          <a:xfrm>
            <a:off x="7335135" y="2063947"/>
            <a:ext cx="3627100" cy="1285160"/>
            <a:chOff x="531706" y="2784852"/>
            <a:chExt cx="3627100" cy="1285160"/>
          </a:xfrm>
        </p:grpSpPr>
        <p:sp>
          <p:nvSpPr>
            <p:cNvPr id="78" name="TextBox 77">
              <a:extLst>
                <a:ext uri="{FF2B5EF4-FFF2-40B4-BE49-F238E27FC236}">
                  <a16:creationId xmlns:a16="http://schemas.microsoft.com/office/drawing/2014/main" id="{5B03661A-B62D-BA9B-EEEE-ED85A33D4E12}"/>
                </a:ext>
              </a:extLst>
            </p:cNvPr>
            <p:cNvSpPr txBox="1">
              <a:spLocks noChangeAspect="1"/>
            </p:cNvSpPr>
            <p:nvPr/>
          </p:nvSpPr>
          <p:spPr>
            <a:xfrm>
              <a:off x="562323" y="2784852"/>
              <a:ext cx="888397" cy="241378"/>
            </a:xfrm>
            <a:prstGeom prst="roundRect">
              <a:avLst>
                <a:gd name="adj" fmla="val 50000"/>
              </a:avLst>
            </a:prstGeom>
            <a:solidFill>
              <a:srgbClr val="53BBB3"/>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2B324E"/>
                </a:solidFill>
                <a:effectLst/>
                <a:uLnTx/>
                <a:uFillTx/>
                <a:latin typeface="Barlow" pitchFamily="2" charset="77"/>
                <a:ea typeface="+mn-ea"/>
                <a:cs typeface="+mn-cs"/>
              </a:endParaRPr>
            </a:p>
          </p:txBody>
        </p:sp>
        <p:sp>
          <p:nvSpPr>
            <p:cNvPr id="79" name="TextBox 78">
              <a:extLst>
                <a:ext uri="{FF2B5EF4-FFF2-40B4-BE49-F238E27FC236}">
                  <a16:creationId xmlns:a16="http://schemas.microsoft.com/office/drawing/2014/main" id="{8963FB39-0AF9-58C9-40C6-84157E7E365D}"/>
                </a:ext>
              </a:extLst>
            </p:cNvPr>
            <p:cNvSpPr txBox="1"/>
            <p:nvPr/>
          </p:nvSpPr>
          <p:spPr>
            <a:xfrm>
              <a:off x="729806" y="2816020"/>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Barlow" pitchFamily="2" charset="77"/>
                </a:rPr>
                <a:t>Three</a:t>
              </a:r>
            </a:p>
          </p:txBody>
        </p:sp>
        <p:sp>
          <p:nvSpPr>
            <p:cNvPr id="80" name="Freeform 9">
              <a:extLst>
                <a:ext uri="{FF2B5EF4-FFF2-40B4-BE49-F238E27FC236}">
                  <a16:creationId xmlns:a16="http://schemas.microsoft.com/office/drawing/2014/main" id="{4C734137-6282-32EF-1255-BBC8105D7F7A}"/>
                </a:ext>
              </a:extLst>
            </p:cNvPr>
            <p:cNvSpPr/>
            <p:nvPr/>
          </p:nvSpPr>
          <p:spPr>
            <a:xfrm>
              <a:off x="531706" y="3125147"/>
              <a:ext cx="1858170" cy="800053"/>
            </a:xfrm>
            <a:prstGeom prst="roundRect">
              <a:avLst/>
            </a:prstGeom>
            <a:solidFill>
              <a:srgbClr val="53BBB3"/>
            </a:solidFill>
          </p:spPr>
          <p:txBody>
            <a:bodyPr tIns="39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81" name="TextBox 49">
              <a:extLst>
                <a:ext uri="{FF2B5EF4-FFF2-40B4-BE49-F238E27FC236}">
                  <a16:creationId xmlns:a16="http://schemas.microsoft.com/office/drawing/2014/main" id="{852FD72F-78F4-3919-E24A-E960CEE4314F}"/>
                </a:ext>
              </a:extLst>
            </p:cNvPr>
            <p:cNvSpPr txBox="1"/>
            <p:nvPr/>
          </p:nvSpPr>
          <p:spPr>
            <a:xfrm>
              <a:off x="1559795" y="2807289"/>
              <a:ext cx="1858172" cy="230422"/>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324E"/>
                  </a:solidFill>
                  <a:effectLst/>
                  <a:uLnTx/>
                  <a:uFillTx/>
                  <a:latin typeface="Barlow" pitchFamily="2" charset="77"/>
                  <a:ea typeface="Inter Bold"/>
                  <a:cs typeface="Inter Bold"/>
                  <a:sym typeface="Inter Bold"/>
                </a:rPr>
                <a:t>May</a:t>
              </a:r>
            </a:p>
          </p:txBody>
        </p:sp>
        <p:sp>
          <p:nvSpPr>
            <p:cNvPr id="82" name="Freeform 31">
              <a:extLst>
                <a:ext uri="{FF2B5EF4-FFF2-40B4-BE49-F238E27FC236}">
                  <a16:creationId xmlns:a16="http://schemas.microsoft.com/office/drawing/2014/main" id="{9E0EBE2B-D369-2D96-6B60-F57521241A5E}"/>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3" name="TextBox 49">
              <a:extLst>
                <a:ext uri="{FF2B5EF4-FFF2-40B4-BE49-F238E27FC236}">
                  <a16:creationId xmlns:a16="http://schemas.microsoft.com/office/drawing/2014/main" id="{45DE8AE9-3756-8E7E-945D-5DC7D26479B2}"/>
                </a:ext>
              </a:extLst>
            </p:cNvPr>
            <p:cNvSpPr txBox="1"/>
            <p:nvPr/>
          </p:nvSpPr>
          <p:spPr>
            <a:xfrm>
              <a:off x="532438" y="3567042"/>
              <a:ext cx="1858170" cy="340826"/>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1 </a:t>
              </a:r>
              <a:r>
                <a:rPr kumimoji="0" lang="en-US" sz="1200" b="0" i="0" u="none" strike="noStrike" kern="1200" cap="none" spc="0" normalizeH="0" baseline="0" noProof="0" dirty="0" err="1">
                  <a:ln>
                    <a:noFill/>
                  </a:ln>
                  <a:solidFill>
                    <a:prstClr val="white"/>
                  </a:solidFill>
                  <a:effectLst/>
                  <a:uLnTx/>
                  <a:uFillTx/>
                  <a:latin typeface="Calibri" panose="020F0502020204030204"/>
                  <a:ea typeface="Inter Bold"/>
                  <a:cs typeface="Inter Bold"/>
                  <a:sym typeface="Inter Bold"/>
                </a:rPr>
                <a:t>hr</a:t>
              </a: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  | Virtual | Webinar</a:t>
              </a:r>
            </a:p>
          </p:txBody>
        </p:sp>
        <p:sp>
          <p:nvSpPr>
            <p:cNvPr id="84" name="TextBox 49">
              <a:extLst>
                <a:ext uri="{FF2B5EF4-FFF2-40B4-BE49-F238E27FC236}">
                  <a16:creationId xmlns:a16="http://schemas.microsoft.com/office/drawing/2014/main" id="{2530EDC4-CF90-E7F8-EE56-94CA97A568EE}"/>
                </a:ext>
              </a:extLst>
            </p:cNvPr>
            <p:cNvSpPr txBox="1"/>
            <p:nvPr/>
          </p:nvSpPr>
          <p:spPr>
            <a:xfrm>
              <a:off x="1294745" y="3292614"/>
              <a:ext cx="1282501" cy="250856"/>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Barlow ExtraBold" panose="00000900000000000000" pitchFamily="2" charset="0"/>
                  <a:ea typeface="Inter Bold"/>
                  <a:cs typeface="Inter Bold"/>
                  <a:sym typeface="Inter Bold"/>
                </a:rPr>
                <a:t>Leadership Presence</a:t>
              </a:r>
            </a:p>
          </p:txBody>
        </p:sp>
        <p:sp>
          <p:nvSpPr>
            <p:cNvPr id="85" name="Freeform 19">
              <a:extLst>
                <a:ext uri="{FF2B5EF4-FFF2-40B4-BE49-F238E27FC236}">
                  <a16:creationId xmlns:a16="http://schemas.microsoft.com/office/drawing/2014/main" id="{43A85C1E-9F80-C7AD-24F3-CDC895E6E5FE}"/>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53BBB3"/>
            </a:solid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grpSp>
      <p:grpSp>
        <p:nvGrpSpPr>
          <p:cNvPr id="86" name="Group 85">
            <a:extLst>
              <a:ext uri="{FF2B5EF4-FFF2-40B4-BE49-F238E27FC236}">
                <a16:creationId xmlns:a16="http://schemas.microsoft.com/office/drawing/2014/main" id="{A442760F-4AD0-B36F-2DA6-F40F790F51E4}"/>
              </a:ext>
            </a:extLst>
          </p:cNvPr>
          <p:cNvGrpSpPr/>
          <p:nvPr/>
        </p:nvGrpSpPr>
        <p:grpSpPr>
          <a:xfrm>
            <a:off x="9498843" y="2063947"/>
            <a:ext cx="2901501" cy="1285160"/>
            <a:chOff x="531706" y="2784852"/>
            <a:chExt cx="2901501" cy="1285160"/>
          </a:xfrm>
        </p:grpSpPr>
        <p:sp>
          <p:nvSpPr>
            <p:cNvPr id="87" name="TextBox 86">
              <a:extLst>
                <a:ext uri="{FF2B5EF4-FFF2-40B4-BE49-F238E27FC236}">
                  <a16:creationId xmlns:a16="http://schemas.microsoft.com/office/drawing/2014/main" id="{34436395-0C96-3A97-0C33-4D949440ED9E}"/>
                </a:ext>
              </a:extLst>
            </p:cNvPr>
            <p:cNvSpPr txBox="1">
              <a:spLocks noChangeAspect="1"/>
            </p:cNvSpPr>
            <p:nvPr/>
          </p:nvSpPr>
          <p:spPr>
            <a:xfrm>
              <a:off x="562323" y="2784852"/>
              <a:ext cx="888397" cy="241378"/>
            </a:xfrm>
            <a:prstGeom prst="roundRect">
              <a:avLst>
                <a:gd name="adj" fmla="val 50000"/>
              </a:avLst>
            </a:prstGeom>
            <a:solidFill>
              <a:srgbClr val="EC6559"/>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srgbClr val="2B324E"/>
                </a:solidFill>
                <a:effectLst/>
                <a:uLnTx/>
                <a:uFillTx/>
                <a:latin typeface="Barlow" pitchFamily="2" charset="77"/>
                <a:ea typeface="+mn-ea"/>
                <a:cs typeface="+mn-cs"/>
              </a:endParaRPr>
            </a:p>
          </p:txBody>
        </p:sp>
        <p:sp>
          <p:nvSpPr>
            <p:cNvPr id="88" name="TextBox 87">
              <a:extLst>
                <a:ext uri="{FF2B5EF4-FFF2-40B4-BE49-F238E27FC236}">
                  <a16:creationId xmlns:a16="http://schemas.microsoft.com/office/drawing/2014/main" id="{3E398295-51A3-8B48-4840-E4E52005039C}"/>
                </a:ext>
              </a:extLst>
            </p:cNvPr>
            <p:cNvSpPr txBox="1"/>
            <p:nvPr/>
          </p:nvSpPr>
          <p:spPr>
            <a:xfrm>
              <a:off x="729806" y="2831260"/>
              <a:ext cx="821158" cy="210210"/>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Barlow" pitchFamily="2" charset="77"/>
                </a:rPr>
                <a:t>Four</a:t>
              </a:r>
            </a:p>
          </p:txBody>
        </p:sp>
        <p:sp>
          <p:nvSpPr>
            <p:cNvPr id="89" name="Freeform 9">
              <a:extLst>
                <a:ext uri="{FF2B5EF4-FFF2-40B4-BE49-F238E27FC236}">
                  <a16:creationId xmlns:a16="http://schemas.microsoft.com/office/drawing/2014/main" id="{DBD595AE-A7FB-D7ED-D29A-7E12D879766B}"/>
                </a:ext>
              </a:extLst>
            </p:cNvPr>
            <p:cNvSpPr/>
            <p:nvPr/>
          </p:nvSpPr>
          <p:spPr>
            <a:xfrm>
              <a:off x="531706" y="3125147"/>
              <a:ext cx="1858170" cy="800053"/>
            </a:xfrm>
            <a:prstGeom prst="roundRect">
              <a:avLst/>
            </a:prstGeom>
            <a:solidFill>
              <a:srgbClr val="EC6559"/>
            </a:solidFill>
          </p:spPr>
          <p:txBody>
            <a:bodyPr tIns="39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sp>
          <p:nvSpPr>
            <p:cNvPr id="90" name="TextBox 49">
              <a:extLst>
                <a:ext uri="{FF2B5EF4-FFF2-40B4-BE49-F238E27FC236}">
                  <a16:creationId xmlns:a16="http://schemas.microsoft.com/office/drawing/2014/main" id="{244005F8-0476-4FAD-8295-4B03E24A62AF}"/>
                </a:ext>
              </a:extLst>
            </p:cNvPr>
            <p:cNvSpPr txBox="1"/>
            <p:nvPr/>
          </p:nvSpPr>
          <p:spPr>
            <a:xfrm>
              <a:off x="1575035" y="2807289"/>
              <a:ext cx="1858172" cy="230422"/>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B324E"/>
                  </a:solidFill>
                  <a:effectLst/>
                  <a:uLnTx/>
                  <a:uFillTx/>
                  <a:latin typeface="Barlow" pitchFamily="2" charset="77"/>
                  <a:ea typeface="Inter Bold"/>
                  <a:cs typeface="Inter Bold"/>
                  <a:sym typeface="Inter Bold"/>
                </a:rPr>
                <a:t>June</a:t>
              </a:r>
            </a:p>
          </p:txBody>
        </p:sp>
        <p:sp>
          <p:nvSpPr>
            <p:cNvPr id="91" name="Freeform 31">
              <a:extLst>
                <a:ext uri="{FF2B5EF4-FFF2-40B4-BE49-F238E27FC236}">
                  <a16:creationId xmlns:a16="http://schemas.microsoft.com/office/drawing/2014/main" id="{45A43ECF-EB4F-E2AB-F64D-5DB301733AE3}"/>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2" name="TextBox 49">
              <a:extLst>
                <a:ext uri="{FF2B5EF4-FFF2-40B4-BE49-F238E27FC236}">
                  <a16:creationId xmlns:a16="http://schemas.microsoft.com/office/drawing/2014/main" id="{009CA0ED-2D66-2040-EBEA-80850ACEEE27}"/>
                </a:ext>
              </a:extLst>
            </p:cNvPr>
            <p:cNvSpPr txBox="1"/>
            <p:nvPr/>
          </p:nvSpPr>
          <p:spPr>
            <a:xfrm>
              <a:off x="532438" y="3567042"/>
              <a:ext cx="1858170" cy="340826"/>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1 </a:t>
              </a:r>
              <a:r>
                <a:rPr kumimoji="0" lang="en-US" sz="1200" b="0" i="0" u="none" strike="noStrike" kern="1200" cap="none" spc="0" normalizeH="0" baseline="0" noProof="0" dirty="0" err="1">
                  <a:ln>
                    <a:noFill/>
                  </a:ln>
                  <a:solidFill>
                    <a:prstClr val="white"/>
                  </a:solidFill>
                  <a:effectLst/>
                  <a:uLnTx/>
                  <a:uFillTx/>
                  <a:latin typeface="Calibri" panose="020F0502020204030204"/>
                  <a:ea typeface="Inter Bold"/>
                  <a:cs typeface="Inter Bold"/>
                  <a:sym typeface="Inter Bold"/>
                </a:rPr>
                <a:t>hr</a:t>
              </a:r>
              <a:r>
                <a:rPr kumimoji="0" lang="en-US" sz="1200" b="0" i="0" u="none" strike="noStrike" kern="1200" cap="none" spc="0" normalizeH="0" baseline="0" noProof="0" dirty="0">
                  <a:ln>
                    <a:noFill/>
                  </a:ln>
                  <a:solidFill>
                    <a:prstClr val="white"/>
                  </a:solidFill>
                  <a:effectLst/>
                  <a:uLnTx/>
                  <a:uFillTx/>
                  <a:latin typeface="Calibri" panose="020F0502020204030204"/>
                  <a:ea typeface="Inter Bold"/>
                  <a:cs typeface="Inter Bold"/>
                  <a:sym typeface="Inter Bold"/>
                </a:rPr>
                <a:t>  | Virtual | Webinar</a:t>
              </a:r>
            </a:p>
          </p:txBody>
        </p:sp>
        <p:sp>
          <p:nvSpPr>
            <p:cNvPr id="93" name="TextBox 49">
              <a:extLst>
                <a:ext uri="{FF2B5EF4-FFF2-40B4-BE49-F238E27FC236}">
                  <a16:creationId xmlns:a16="http://schemas.microsoft.com/office/drawing/2014/main" id="{8D3716D2-2676-14D1-AF8A-29A4D0FC7590}"/>
                </a:ext>
              </a:extLst>
            </p:cNvPr>
            <p:cNvSpPr txBox="1"/>
            <p:nvPr/>
          </p:nvSpPr>
          <p:spPr>
            <a:xfrm>
              <a:off x="1294745" y="3292614"/>
              <a:ext cx="1282501" cy="250856"/>
            </a:xfrm>
            <a:prstGeom prst="rect">
              <a:avLst/>
            </a:prstGeom>
          </p:spPr>
          <p:txBody>
            <a:bodyPr lIns="47625" tIns="47625" rIns="47625" bIns="47625" rtlCol="0" anchor="ctr"/>
            <a:lstStyle/>
            <a:p>
              <a:pPr marL="0" marR="0" lvl="0" indent="0" algn="l"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Barlow ExtraBold" panose="00000900000000000000" pitchFamily="2" charset="0"/>
                  <a:ea typeface="Inter Bold"/>
                  <a:cs typeface="Inter Bold"/>
                  <a:sym typeface="Inter Bold"/>
                </a:rPr>
                <a:t>Business Storytelling</a:t>
              </a:r>
            </a:p>
          </p:txBody>
        </p:sp>
        <p:sp>
          <p:nvSpPr>
            <p:cNvPr id="94" name="Freeform 19">
              <a:extLst>
                <a:ext uri="{FF2B5EF4-FFF2-40B4-BE49-F238E27FC236}">
                  <a16:creationId xmlns:a16="http://schemas.microsoft.com/office/drawing/2014/main" id="{8359C0B5-5CC0-4A57-5BFD-FD0A2DCC9FDB}"/>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EC6559"/>
            </a:solidFill>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Barlow" pitchFamily="2" charset="77"/>
                <a:ea typeface="+mn-ea"/>
                <a:cs typeface="+mn-cs"/>
              </a:endParaRPr>
            </a:p>
          </p:txBody>
        </p:sp>
      </p:grpSp>
      <p:sp>
        <p:nvSpPr>
          <p:cNvPr id="95" name="Rectangle: Rounded Corners 67">
            <a:extLst>
              <a:ext uri="{FF2B5EF4-FFF2-40B4-BE49-F238E27FC236}">
                <a16:creationId xmlns:a16="http://schemas.microsoft.com/office/drawing/2014/main" id="{93819271-28B2-55C5-2FB1-E1E00FB16329}"/>
              </a:ext>
            </a:extLst>
          </p:cNvPr>
          <p:cNvSpPr/>
          <p:nvPr/>
        </p:nvSpPr>
        <p:spPr>
          <a:xfrm>
            <a:off x="2888696" y="3464496"/>
            <a:ext cx="1858170" cy="2936783"/>
          </a:xfrm>
          <a:prstGeom prst="roundRect">
            <a:avLst>
              <a:gd name="adj" fmla="val 6928"/>
            </a:avLst>
          </a:prstGeom>
          <a:noFill/>
          <a:ln w="19050">
            <a:solidFill>
              <a:srgbClr val="8E8E90"/>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mn-ea"/>
                <a:cs typeface="+mn-cs"/>
                <a:sym typeface="Barlow 1 Light"/>
              </a:rPr>
              <a:t>Gain deeper insight into your personal communication style and its impact on others</a:t>
            </a:r>
          </a:p>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mn-ea"/>
                <a:cs typeface="+mn-cs"/>
                <a:sym typeface="Barlow 1 Light"/>
              </a:rPr>
              <a:t>Recognize different communication preferences and develop the ability to adapt your approach for greater effectiveness and influence</a:t>
            </a:r>
          </a:p>
          <a:p>
            <a:pPr marL="285750" marR="0" lvl="0" indent="-285750" algn="l" defTabSz="914400" rtl="0" eaLnBrk="1" fontAlgn="auto" latinLnBrk="0" hangingPunct="1">
              <a:lnSpc>
                <a:spcPts val="1400"/>
              </a:lnSpc>
              <a:spcBef>
                <a:spcPts val="0"/>
              </a:spcBef>
              <a:spcAft>
                <a:spcPts val="1000"/>
              </a:spcAft>
              <a:buClr>
                <a:srgbClr val="1B2646"/>
              </a:buClr>
              <a:buSzTx/>
              <a:buFont typeface="Wingdings" panose="05000000000000000000" pitchFamily="2" charset="2"/>
              <a:buChar char="§"/>
              <a:tabLst/>
              <a:defRPr/>
            </a:pPr>
            <a:endParaRPr kumimoji="0" lang="en-US" sz="1400" b="0" i="0" u="none" strike="noStrike" kern="1200" cap="none" spc="-9" normalizeH="0" baseline="0" noProof="0" dirty="0">
              <a:ln>
                <a:noFill/>
              </a:ln>
              <a:solidFill>
                <a:srgbClr val="1B2646"/>
              </a:solidFill>
              <a:effectLst/>
              <a:uLnTx/>
              <a:uFillTx/>
              <a:latin typeface="Barlow Medium" panose="00000600000000000000" pitchFamily="2" charset="0"/>
              <a:ea typeface="Barlow 1 Light"/>
              <a:cs typeface="Barlow 1 Light"/>
              <a:sym typeface="Barlow 1 Light"/>
            </a:endParaRPr>
          </a:p>
        </p:txBody>
      </p:sp>
      <p:sp>
        <p:nvSpPr>
          <p:cNvPr id="96" name="TextBox 49">
            <a:extLst>
              <a:ext uri="{FF2B5EF4-FFF2-40B4-BE49-F238E27FC236}">
                <a16:creationId xmlns:a16="http://schemas.microsoft.com/office/drawing/2014/main" id="{CC232348-84A6-287C-1EE1-FB33E5F0FF25}"/>
              </a:ext>
            </a:extLst>
          </p:cNvPr>
          <p:cNvSpPr txBox="1"/>
          <p:nvPr/>
        </p:nvSpPr>
        <p:spPr>
          <a:xfrm>
            <a:off x="2878625" y="6006261"/>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1 </a:t>
            </a:r>
            <a:r>
              <a:rPr kumimoji="0" lang="en-US" sz="1200" b="1" i="0" u="none" strike="noStrike" kern="1200" cap="none" spc="0" normalizeH="0" baseline="0" noProof="0" dirty="0" err="1">
                <a:ln>
                  <a:noFill/>
                </a:ln>
                <a:solidFill>
                  <a:srgbClr val="1B2646"/>
                </a:solidFill>
                <a:effectLst/>
                <a:uLnTx/>
                <a:uFillTx/>
                <a:latin typeface="Barlow" pitchFamily="2" charset="77"/>
                <a:ea typeface="Inter Bold"/>
                <a:cs typeface="Inter Bold"/>
                <a:sym typeface="Inter Bold"/>
              </a:rPr>
              <a:t>hr</a:t>
            </a: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 | Virtual | Webinar</a:t>
            </a:r>
          </a:p>
        </p:txBody>
      </p:sp>
      <p:sp>
        <p:nvSpPr>
          <p:cNvPr id="9" name="Rectangle: Rounded Corners 67">
            <a:extLst>
              <a:ext uri="{FF2B5EF4-FFF2-40B4-BE49-F238E27FC236}">
                <a16:creationId xmlns:a16="http://schemas.microsoft.com/office/drawing/2014/main" id="{56096147-ECD8-6F98-C0E2-7331312CDD65}"/>
              </a:ext>
            </a:extLst>
          </p:cNvPr>
          <p:cNvSpPr/>
          <p:nvPr/>
        </p:nvSpPr>
        <p:spPr>
          <a:xfrm>
            <a:off x="5116910" y="3461896"/>
            <a:ext cx="1858170" cy="2936783"/>
          </a:xfrm>
          <a:prstGeom prst="roundRect">
            <a:avLst>
              <a:gd name="adj" fmla="val 6928"/>
            </a:avLst>
          </a:prstGeom>
          <a:noFill/>
          <a:ln w="19050">
            <a:solidFill>
              <a:srgbClr val="FBCD4F"/>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mn-ea"/>
                <a:cs typeface="+mn-cs"/>
                <a:sym typeface="Barlow 1 Light"/>
              </a:rPr>
              <a:t>Master proven techniques to strengthen your Executive Presence and create meaningful connections with both in-person and virtual audiences</a:t>
            </a:r>
          </a:p>
          <a:p>
            <a:pPr marL="0" marR="0" lvl="0" indent="0" algn="l" defTabSz="914400" rtl="0" eaLnBrk="1" fontAlgn="auto" latinLnBrk="0" hangingPunct="1">
              <a:lnSpc>
                <a:spcPts val="1400"/>
              </a:lnSpc>
              <a:spcBef>
                <a:spcPts val="0"/>
              </a:spcBef>
              <a:spcAft>
                <a:spcPts val="1000"/>
              </a:spcAft>
              <a:buClr>
                <a:srgbClr val="1B2646"/>
              </a:buClr>
              <a:buSzTx/>
              <a:buFontTx/>
              <a:buNone/>
              <a:tabLst/>
              <a:defRPr/>
            </a:pPr>
            <a:endParaRPr kumimoji="0" lang="en-US" sz="1400" b="0" i="0" u="none" strike="noStrike" kern="1200" cap="none" spc="-9" normalizeH="0" baseline="0" noProof="0" dirty="0">
              <a:ln>
                <a:noFill/>
              </a:ln>
              <a:solidFill>
                <a:srgbClr val="1B2646"/>
              </a:solidFill>
              <a:effectLst/>
              <a:uLnTx/>
              <a:uFillTx/>
              <a:latin typeface="Barlow Medium" panose="00000600000000000000" pitchFamily="2" charset="0"/>
              <a:ea typeface="Barlow 1 Light"/>
              <a:cs typeface="Barlow 1 Light"/>
              <a:sym typeface="Barlow 1 Light"/>
            </a:endParaRPr>
          </a:p>
        </p:txBody>
      </p:sp>
      <p:sp>
        <p:nvSpPr>
          <p:cNvPr id="10" name="TextBox 49">
            <a:extLst>
              <a:ext uri="{FF2B5EF4-FFF2-40B4-BE49-F238E27FC236}">
                <a16:creationId xmlns:a16="http://schemas.microsoft.com/office/drawing/2014/main" id="{F207DC6E-842F-57B1-61AA-3FD7C43F12C8}"/>
              </a:ext>
            </a:extLst>
          </p:cNvPr>
          <p:cNvSpPr txBox="1"/>
          <p:nvPr/>
        </p:nvSpPr>
        <p:spPr>
          <a:xfrm>
            <a:off x="5106839" y="6003661"/>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1 </a:t>
            </a:r>
            <a:r>
              <a:rPr kumimoji="0" lang="en-US" sz="1200" b="1" i="0" u="none" strike="noStrike" kern="1200" cap="none" spc="0" normalizeH="0" baseline="0" noProof="0" dirty="0" err="1">
                <a:ln>
                  <a:noFill/>
                </a:ln>
                <a:solidFill>
                  <a:srgbClr val="1B2646"/>
                </a:solidFill>
                <a:effectLst/>
                <a:uLnTx/>
                <a:uFillTx/>
                <a:latin typeface="Barlow" pitchFamily="2" charset="77"/>
                <a:ea typeface="Inter Bold"/>
                <a:cs typeface="Inter Bold"/>
                <a:sym typeface="Inter Bold"/>
              </a:rPr>
              <a:t>hr</a:t>
            </a: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 | Virtual | Webinar</a:t>
            </a:r>
          </a:p>
        </p:txBody>
      </p:sp>
      <p:sp>
        <p:nvSpPr>
          <p:cNvPr id="7" name="Rectangle: Rounded Corners 67">
            <a:extLst>
              <a:ext uri="{FF2B5EF4-FFF2-40B4-BE49-F238E27FC236}">
                <a16:creationId xmlns:a16="http://schemas.microsoft.com/office/drawing/2014/main" id="{B1B44284-B673-CF09-49ED-063D71752042}"/>
              </a:ext>
            </a:extLst>
          </p:cNvPr>
          <p:cNvSpPr/>
          <p:nvPr/>
        </p:nvSpPr>
        <p:spPr>
          <a:xfrm>
            <a:off x="7343309" y="3429000"/>
            <a:ext cx="1858170" cy="2936783"/>
          </a:xfrm>
          <a:prstGeom prst="roundRect">
            <a:avLst>
              <a:gd name="adj" fmla="val 6928"/>
            </a:avLst>
          </a:prstGeom>
          <a:noFill/>
          <a:ln w="19050">
            <a:solidFill>
              <a:srgbClr val="53BBB3"/>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mn-ea"/>
                <a:cs typeface="+mn-cs"/>
                <a:sym typeface="Barlow 1 Light"/>
              </a:rPr>
              <a:t>Manage and sustain your energy and emotional state to consistently project Executive Presence and gravitas</a:t>
            </a:r>
          </a:p>
          <a:p>
            <a:pPr marL="0" marR="0" lvl="0" indent="0" algn="l" defTabSz="914400" rtl="0" eaLnBrk="1" fontAlgn="auto" latinLnBrk="0" hangingPunct="1">
              <a:lnSpc>
                <a:spcPts val="1400"/>
              </a:lnSpc>
              <a:spcBef>
                <a:spcPts val="0"/>
              </a:spcBef>
              <a:spcAft>
                <a:spcPts val="1000"/>
              </a:spcAft>
              <a:buClr>
                <a:srgbClr val="1B2646"/>
              </a:buClr>
              <a:buSzTx/>
              <a:buFontTx/>
              <a:buNone/>
              <a:tabLst/>
              <a:defRPr/>
            </a:pPr>
            <a:endParaRPr kumimoji="0" lang="en-US" sz="1400" b="0" i="0" u="none" strike="noStrike" kern="1200" cap="none" spc="-9" normalizeH="0" baseline="0" noProof="0" dirty="0">
              <a:ln>
                <a:noFill/>
              </a:ln>
              <a:solidFill>
                <a:srgbClr val="1B2646"/>
              </a:solidFill>
              <a:effectLst/>
              <a:uLnTx/>
              <a:uFillTx/>
              <a:latin typeface="Barlow Medium" panose="00000600000000000000" pitchFamily="2" charset="0"/>
              <a:ea typeface="Barlow 1 Light"/>
              <a:cs typeface="Barlow 1 Light"/>
              <a:sym typeface="Barlow 1 Light"/>
            </a:endParaRPr>
          </a:p>
        </p:txBody>
      </p:sp>
      <p:sp>
        <p:nvSpPr>
          <p:cNvPr id="8" name="TextBox 49">
            <a:extLst>
              <a:ext uri="{FF2B5EF4-FFF2-40B4-BE49-F238E27FC236}">
                <a16:creationId xmlns:a16="http://schemas.microsoft.com/office/drawing/2014/main" id="{45499966-F78A-5E93-61D4-4846CD9301B8}"/>
              </a:ext>
            </a:extLst>
          </p:cNvPr>
          <p:cNvSpPr txBox="1"/>
          <p:nvPr/>
        </p:nvSpPr>
        <p:spPr>
          <a:xfrm>
            <a:off x="7333238" y="5970765"/>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1 </a:t>
            </a:r>
            <a:r>
              <a:rPr kumimoji="0" lang="en-US" sz="1200" b="1" i="0" u="none" strike="noStrike" kern="1200" cap="none" spc="0" normalizeH="0" baseline="0" noProof="0" dirty="0" err="1">
                <a:ln>
                  <a:noFill/>
                </a:ln>
                <a:solidFill>
                  <a:srgbClr val="1B2646"/>
                </a:solidFill>
                <a:effectLst/>
                <a:uLnTx/>
                <a:uFillTx/>
                <a:latin typeface="Barlow" pitchFamily="2" charset="77"/>
                <a:ea typeface="Inter Bold"/>
                <a:cs typeface="Inter Bold"/>
                <a:sym typeface="Inter Bold"/>
              </a:rPr>
              <a:t>hr</a:t>
            </a: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 | Virtual | Webinar</a:t>
            </a:r>
          </a:p>
        </p:txBody>
      </p:sp>
      <p:sp>
        <p:nvSpPr>
          <p:cNvPr id="12" name="Rectangle: Rounded Corners 67">
            <a:extLst>
              <a:ext uri="{FF2B5EF4-FFF2-40B4-BE49-F238E27FC236}">
                <a16:creationId xmlns:a16="http://schemas.microsoft.com/office/drawing/2014/main" id="{1B544CE6-41C9-BACE-C4E9-AAF177140C37}"/>
              </a:ext>
            </a:extLst>
          </p:cNvPr>
          <p:cNvSpPr/>
          <p:nvPr/>
        </p:nvSpPr>
        <p:spPr>
          <a:xfrm>
            <a:off x="9498842" y="3429000"/>
            <a:ext cx="1858171" cy="2936783"/>
          </a:xfrm>
          <a:prstGeom prst="roundRect">
            <a:avLst>
              <a:gd name="adj" fmla="val 6928"/>
            </a:avLst>
          </a:prstGeom>
          <a:noFill/>
          <a:ln w="19050">
            <a:solidFill>
              <a:srgbClr val="EC6559"/>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marL="0" marR="0" lvl="0" indent="0" algn="l" defTabSz="914400" rtl="0" eaLnBrk="1" fontAlgn="auto" latinLnBrk="0" hangingPunct="1">
              <a:lnSpc>
                <a:spcPts val="1400"/>
              </a:lnSpc>
              <a:spcBef>
                <a:spcPts val="0"/>
              </a:spcBef>
              <a:spcAft>
                <a:spcPts val="1000"/>
              </a:spcAft>
              <a:buClr>
                <a:srgbClr val="1B2646"/>
              </a:buClr>
              <a:buSzPct val="120000"/>
              <a:buFontTx/>
              <a:buNone/>
              <a:tabLst/>
              <a:defRPr/>
            </a:pPr>
            <a:r>
              <a:rPr kumimoji="0" lang="en-US" sz="1200" b="0" i="0" u="none" strike="noStrike" kern="1200" cap="none" spc="-9" normalizeH="0" baseline="0" noProof="0" dirty="0">
                <a:ln>
                  <a:noFill/>
                </a:ln>
                <a:solidFill>
                  <a:srgbClr val="1B2646"/>
                </a:solidFill>
                <a:effectLst/>
                <a:uLnTx/>
                <a:uFillTx/>
                <a:latin typeface="Barlow Light" panose="00000400000000000000" pitchFamily="2" charset="0"/>
                <a:ea typeface="+mn-ea"/>
                <a:cs typeface="+mn-cs"/>
                <a:sym typeface="Barlow 1 Light"/>
              </a:rPr>
              <a:t>Use storytelling principles to deliver compelling ideas that engage your audience and inspire action</a:t>
            </a:r>
          </a:p>
        </p:txBody>
      </p:sp>
      <p:sp>
        <p:nvSpPr>
          <p:cNvPr id="13" name="TextBox 49">
            <a:extLst>
              <a:ext uri="{FF2B5EF4-FFF2-40B4-BE49-F238E27FC236}">
                <a16:creationId xmlns:a16="http://schemas.microsoft.com/office/drawing/2014/main" id="{E6C0EE07-4B32-0896-418B-E12E2695152D}"/>
              </a:ext>
            </a:extLst>
          </p:cNvPr>
          <p:cNvSpPr txBox="1"/>
          <p:nvPr/>
        </p:nvSpPr>
        <p:spPr>
          <a:xfrm>
            <a:off x="9488772" y="5970765"/>
            <a:ext cx="1858170" cy="230421"/>
          </a:xfrm>
          <a:prstGeom prst="rect">
            <a:avLst/>
          </a:prstGeom>
        </p:spPr>
        <p:txBody>
          <a:bodyPr lIns="47625" tIns="47625" rIns="47625" bIns="47625" rtlCol="0" anchor="ctr"/>
          <a:lstStyle/>
          <a:p>
            <a:pPr marL="0" marR="0" lvl="0" indent="0" algn="ctr" defTabSz="914400" rtl="0" eaLnBrk="1" fontAlgn="auto" latinLnBrk="0" hangingPunct="1">
              <a:lnSpc>
                <a:spcPts val="1084"/>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1 </a:t>
            </a:r>
            <a:r>
              <a:rPr kumimoji="0" lang="en-US" sz="1200" b="1" i="0" u="none" strike="noStrike" kern="1200" cap="none" spc="0" normalizeH="0" baseline="0" noProof="0" dirty="0" err="1">
                <a:ln>
                  <a:noFill/>
                </a:ln>
                <a:solidFill>
                  <a:srgbClr val="1B2646"/>
                </a:solidFill>
                <a:effectLst/>
                <a:uLnTx/>
                <a:uFillTx/>
                <a:latin typeface="Barlow" pitchFamily="2" charset="77"/>
                <a:ea typeface="Inter Bold"/>
                <a:cs typeface="Inter Bold"/>
                <a:sym typeface="Inter Bold"/>
              </a:rPr>
              <a:t>hr</a:t>
            </a:r>
            <a:r>
              <a:rPr kumimoji="0" lang="en-US" sz="1200" b="1" i="0" u="none" strike="noStrike" kern="1200" cap="none" spc="0" normalizeH="0" baseline="0" noProof="0" dirty="0">
                <a:ln>
                  <a:noFill/>
                </a:ln>
                <a:solidFill>
                  <a:srgbClr val="1B2646"/>
                </a:solidFill>
                <a:effectLst/>
                <a:uLnTx/>
                <a:uFillTx/>
                <a:latin typeface="Barlow" pitchFamily="2" charset="77"/>
                <a:ea typeface="Inter Bold"/>
                <a:cs typeface="Inter Bold"/>
                <a:sym typeface="Inter Bold"/>
              </a:rPr>
              <a:t> | Virtual | Webinar</a:t>
            </a:r>
          </a:p>
        </p:txBody>
      </p:sp>
    </p:spTree>
    <p:custDataLst>
      <p:tags r:id="rId1"/>
    </p:custDataLst>
    <p:extLst>
      <p:ext uri="{BB962C8B-B14F-4D97-AF65-F5344CB8AC3E}">
        <p14:creationId xmlns:p14="http://schemas.microsoft.com/office/powerpoint/2010/main" val="391409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77E89-5B28-1906-77FF-3389D49C2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1186D-4DC9-BB92-230C-FE2EBD1930EA}"/>
              </a:ext>
            </a:extLst>
          </p:cNvPr>
          <p:cNvSpPr>
            <a:spLocks noGrp="1"/>
          </p:cNvSpPr>
          <p:nvPr>
            <p:ph type="ctrTitle"/>
          </p:nvPr>
        </p:nvSpPr>
        <p:spPr>
          <a:xfrm>
            <a:off x="662297" y="294321"/>
            <a:ext cx="10867406" cy="936751"/>
          </a:xfrm>
        </p:spPr>
        <p:txBody>
          <a:bodyPr/>
          <a:lstStyle/>
          <a:p>
            <a:r>
              <a:rPr lang="en-US" sz="4200" dirty="0"/>
              <a:t>Before Our Next Session</a:t>
            </a:r>
          </a:p>
        </p:txBody>
      </p:sp>
      <p:sp>
        <p:nvSpPr>
          <p:cNvPr id="18" name="object 23">
            <a:extLst>
              <a:ext uri="{FF2B5EF4-FFF2-40B4-BE49-F238E27FC236}">
                <a16:creationId xmlns:a16="http://schemas.microsoft.com/office/drawing/2014/main" id="{5E6D9DE6-1820-7F7C-85D1-F6A0A348BBBE}"/>
              </a:ext>
            </a:extLst>
          </p:cNvPr>
          <p:cNvSpPr txBox="1"/>
          <p:nvPr/>
        </p:nvSpPr>
        <p:spPr>
          <a:xfrm>
            <a:off x="662297" y="2204583"/>
            <a:ext cx="10867407" cy="2669642"/>
          </a:xfrm>
          <a:prstGeom prst="rect">
            <a:avLst/>
          </a:prstGeom>
        </p:spPr>
        <p:txBody>
          <a:bodyPr vert="horz" wrap="square" lIns="0" tIns="12700" rIns="0" bIns="0" rtlCol="0">
            <a:spAutoFit/>
          </a:bodyPr>
          <a:lstStyle/>
          <a:p>
            <a:pPr marL="480695" marR="494030" indent="-342900" fontAlgn="base">
              <a:lnSpc>
                <a:spcPct val="107000"/>
              </a:lnSpc>
              <a:spcBef>
                <a:spcPts val="765"/>
              </a:spcBef>
              <a:spcAft>
                <a:spcPts val="2000"/>
              </a:spcAft>
              <a:buClr>
                <a:srgbClr val="1C2747"/>
              </a:buClr>
              <a:buFont typeface="Wingdings" panose="05000000000000000000" pitchFamily="2" charset="2"/>
              <a:buChar char="§"/>
              <a:tabLst>
                <a:tab pos="424180" algn="l"/>
              </a:tabLst>
            </a:pPr>
            <a:r>
              <a:rPr lang="en-US" sz="2400" dirty="0">
                <a:solidFill>
                  <a:srgbClr val="2B324D"/>
                </a:solidFill>
                <a:latin typeface="Barlow Medium" panose="00000600000000000000" pitchFamily="2" charset="0"/>
              </a:rPr>
              <a:t>Think About One of Your Community Partners: </a:t>
            </a:r>
            <a:r>
              <a:rPr lang="en-US" sz="2400" dirty="0">
                <a:solidFill>
                  <a:srgbClr val="2B324D"/>
                </a:solidFill>
                <a:latin typeface="Barlow Light" panose="00000400000000000000" pitchFamily="2" charset="0"/>
              </a:rPr>
              <a:t>Reflect on how you currently engage with them and the impact of your communication style.</a:t>
            </a:r>
          </a:p>
          <a:p>
            <a:pPr marL="480695" marR="494030" indent="-342900" fontAlgn="base">
              <a:lnSpc>
                <a:spcPct val="107000"/>
              </a:lnSpc>
              <a:spcBef>
                <a:spcPts val="765"/>
              </a:spcBef>
              <a:spcAft>
                <a:spcPts val="2000"/>
              </a:spcAft>
              <a:buClr>
                <a:srgbClr val="1C2747"/>
              </a:buClr>
              <a:buFont typeface="Wingdings" panose="05000000000000000000" pitchFamily="2" charset="2"/>
              <a:buChar char="§"/>
              <a:tabLst>
                <a:tab pos="424180" algn="l"/>
              </a:tabLst>
            </a:pPr>
            <a:r>
              <a:rPr lang="en-US" sz="2400" dirty="0">
                <a:solidFill>
                  <a:srgbClr val="2B324D"/>
                </a:solidFill>
                <a:latin typeface="Barlow Medium" panose="00000600000000000000" pitchFamily="2" charset="0"/>
              </a:rPr>
              <a:t>Capture Your Key Takeaways: </a:t>
            </a:r>
            <a:r>
              <a:rPr lang="en-US" sz="2400" dirty="0">
                <a:solidFill>
                  <a:srgbClr val="2B324D"/>
                </a:solidFill>
                <a:latin typeface="Barlow Light" panose="00000400000000000000" pitchFamily="2" charset="0"/>
              </a:rPr>
              <a:t>Note your Wins, Learns and Changes</a:t>
            </a:r>
          </a:p>
          <a:p>
            <a:pPr marL="480695" marR="494030" indent="-342900" fontAlgn="base">
              <a:lnSpc>
                <a:spcPct val="107000"/>
              </a:lnSpc>
              <a:spcBef>
                <a:spcPts val="765"/>
              </a:spcBef>
              <a:spcAft>
                <a:spcPts val="2000"/>
              </a:spcAft>
              <a:buClr>
                <a:srgbClr val="1C2747"/>
              </a:buClr>
              <a:buFont typeface="Wingdings" panose="05000000000000000000" pitchFamily="2" charset="2"/>
              <a:buChar char="§"/>
              <a:tabLst>
                <a:tab pos="424180" algn="l"/>
              </a:tabLst>
            </a:pPr>
            <a:r>
              <a:rPr lang="en-US" sz="2400" dirty="0">
                <a:solidFill>
                  <a:srgbClr val="2B324D"/>
                </a:solidFill>
                <a:latin typeface="Barlow Medium" panose="00000600000000000000" pitchFamily="2" charset="0"/>
              </a:rPr>
              <a:t>Prepare to Share: </a:t>
            </a:r>
            <a:r>
              <a:rPr lang="en-US" sz="2400" dirty="0">
                <a:solidFill>
                  <a:srgbClr val="2B324D"/>
                </a:solidFill>
                <a:latin typeface="Barlow Light" panose="00000400000000000000" pitchFamily="2" charset="0"/>
              </a:rPr>
              <a:t>Be ready to share personal insights and reflections in the next session</a:t>
            </a:r>
            <a:endParaRPr sz="2400" dirty="0">
              <a:solidFill>
                <a:srgbClr val="2B324D"/>
              </a:solidFill>
              <a:latin typeface="Barlow Light" panose="00000400000000000000" pitchFamily="2" charset="0"/>
            </a:endParaRPr>
          </a:p>
        </p:txBody>
      </p:sp>
    </p:spTree>
    <p:custDataLst>
      <p:tags r:id="rId1"/>
    </p:custDataLst>
    <p:extLst>
      <p:ext uri="{BB962C8B-B14F-4D97-AF65-F5344CB8AC3E}">
        <p14:creationId xmlns:p14="http://schemas.microsoft.com/office/powerpoint/2010/main" val="336412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B324E"/>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7C9CD1-6EB1-50DF-CA4F-23295D766E78}"/>
              </a:ext>
            </a:extLst>
          </p:cNvPr>
          <p:cNvSpPr/>
          <p:nvPr/>
        </p:nvSpPr>
        <p:spPr>
          <a:xfrm>
            <a:off x="0" y="1718340"/>
            <a:ext cx="12192000" cy="140808"/>
          </a:xfrm>
          <a:prstGeom prst="rect">
            <a:avLst/>
          </a:prstGeom>
          <a:solidFill>
            <a:srgbClr val="9ED8F5"/>
          </a:solidFill>
          <a:ln>
            <a:solidFill>
              <a:srgbClr val="9ED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4B3BC76-4621-F908-9513-3E1ECA40001D}"/>
              </a:ext>
            </a:extLst>
          </p:cNvPr>
          <p:cNvSpPr txBox="1"/>
          <p:nvPr/>
        </p:nvSpPr>
        <p:spPr>
          <a:xfrm>
            <a:off x="302120" y="483943"/>
            <a:ext cx="11148351" cy="1117825"/>
          </a:xfrm>
          <a:prstGeom prst="rect">
            <a:avLst/>
          </a:prstGeom>
        </p:spPr>
        <p:txBody>
          <a:bodyPr vert="horz" lIns="91440" tIns="45720" rIns="91440" bIns="45720" rtlCol="0" anchor="t">
            <a:noAutofit/>
          </a:bodyPr>
          <a:lstStyle>
            <a:defPPr>
              <a:defRPr lang="en-US"/>
            </a:defPPr>
            <a:lvl1pPr defTabSz="914400">
              <a:lnSpc>
                <a:spcPct val="70000"/>
              </a:lnSpc>
              <a:spcBef>
                <a:spcPct val="0"/>
              </a:spcBef>
              <a:buNone/>
              <a:defRPr sz="4800">
                <a:solidFill>
                  <a:srgbClr val="23AFE5"/>
                </a:solidFill>
                <a:latin typeface="Barlow ExtraBold" pitchFamily="2" charset="77"/>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Barlow ExtraBold" pitchFamily="2" charset="77"/>
              <a:ea typeface="+mj-ea"/>
              <a:cs typeface="+mj-cs"/>
            </a:endParaRP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Barlow ExtraBold" pitchFamily="2" charset="77"/>
                <a:ea typeface="+mj-ea"/>
                <a:cs typeface="+mj-cs"/>
              </a:rPr>
              <a:t>Thank You!</a:t>
            </a:r>
          </a:p>
        </p:txBody>
      </p:sp>
      <p:sp>
        <p:nvSpPr>
          <p:cNvPr id="5" name="Rectangle 4">
            <a:extLst>
              <a:ext uri="{FF2B5EF4-FFF2-40B4-BE49-F238E27FC236}">
                <a16:creationId xmlns:a16="http://schemas.microsoft.com/office/drawing/2014/main" id="{8FC7159B-D784-CB38-91D3-E725512F7C38}"/>
              </a:ext>
            </a:extLst>
          </p:cNvPr>
          <p:cNvSpPr/>
          <p:nvPr/>
        </p:nvSpPr>
        <p:spPr>
          <a:xfrm>
            <a:off x="302120" y="4056371"/>
            <a:ext cx="2472611" cy="23176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5608109-1635-7CEF-F1BD-B787D956F564}"/>
              </a:ext>
            </a:extLst>
          </p:cNvPr>
          <p:cNvSpPr txBox="1"/>
          <p:nvPr/>
        </p:nvSpPr>
        <p:spPr>
          <a:xfrm>
            <a:off x="2879836" y="4998849"/>
            <a:ext cx="46140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rlow Medium" panose="00000600000000000000" pitchFamily="2" charset="0"/>
                <a:ea typeface="+mn-ea"/>
                <a:cs typeface="+mn-cs"/>
              </a:rPr>
              <a:t>Please take a few minutes to fill out the following survey using the following details</a:t>
            </a:r>
            <a:endParaRPr kumimoji="0" lang="en-GB" sz="1800" b="0" i="0" u="none" strike="noStrike" kern="1200" cap="none" spc="0" normalizeH="0" baseline="0" noProof="0" dirty="0">
              <a:ln>
                <a:noFill/>
              </a:ln>
              <a:solidFill>
                <a:prstClr val="white"/>
              </a:solidFill>
              <a:effectLst/>
              <a:uLnTx/>
              <a:uFillTx/>
              <a:latin typeface="Barlow Medium" panose="00000600000000000000" pitchFamily="2" charset="0"/>
              <a:ea typeface="+mn-ea"/>
              <a:cs typeface="+mn-cs"/>
            </a:endParaRPr>
          </a:p>
        </p:txBody>
      </p:sp>
      <p:sp>
        <p:nvSpPr>
          <p:cNvPr id="7" name="TextBox 6">
            <a:extLst>
              <a:ext uri="{FF2B5EF4-FFF2-40B4-BE49-F238E27FC236}">
                <a16:creationId xmlns:a16="http://schemas.microsoft.com/office/drawing/2014/main" id="{3E5EFCFC-925A-8AFF-4276-0ED9F6975501}"/>
              </a:ext>
            </a:extLst>
          </p:cNvPr>
          <p:cNvSpPr txBox="1"/>
          <p:nvPr/>
        </p:nvSpPr>
        <p:spPr>
          <a:xfrm>
            <a:off x="2879836" y="5802834"/>
            <a:ext cx="46140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ED8F5"/>
                </a:solidFill>
                <a:effectLst/>
                <a:uLnTx/>
                <a:uFillTx/>
                <a:latin typeface="Barlow Medium" panose="00000600000000000000" pitchFamily="2" charset="0"/>
                <a:ea typeface="+mn-ea"/>
                <a:cs typeface="+mn-cs"/>
              </a:rPr>
              <a:t>Facilitator: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ED8F5"/>
                </a:solidFill>
                <a:effectLst/>
                <a:uLnTx/>
                <a:uFillTx/>
                <a:latin typeface="Barlow Medium" panose="00000600000000000000" pitchFamily="2" charset="0"/>
                <a:ea typeface="+mn-ea"/>
                <a:cs typeface="+mn-cs"/>
              </a:rPr>
              <a:t>Session Name:</a:t>
            </a:r>
            <a:endParaRPr kumimoji="0" lang="en-GB" sz="1800" b="0" i="0" u="none" strike="noStrike" kern="1200" cap="none" spc="0" normalizeH="0" baseline="0" noProof="0" dirty="0">
              <a:ln>
                <a:noFill/>
              </a:ln>
              <a:solidFill>
                <a:srgbClr val="9ED8F5"/>
              </a:solidFill>
              <a:effectLst/>
              <a:uLnTx/>
              <a:uFillTx/>
              <a:latin typeface="Barlow Medium" panose="00000600000000000000" pitchFamily="2" charset="0"/>
              <a:ea typeface="+mn-ea"/>
              <a:cs typeface="+mn-cs"/>
            </a:endParaRPr>
          </a:p>
        </p:txBody>
      </p:sp>
      <p:pic>
        <p:nvPicPr>
          <p:cNvPr id="11" name="Picture 10" descr="A black and white logo&#10;&#10;Description automatically generated">
            <a:extLst>
              <a:ext uri="{FF2B5EF4-FFF2-40B4-BE49-F238E27FC236}">
                <a16:creationId xmlns:a16="http://schemas.microsoft.com/office/drawing/2014/main" id="{35F7DD57-59B4-3AF9-1854-3B4D10B6BD4B}"/>
              </a:ext>
            </a:extLst>
          </p:cNvPr>
          <p:cNvPicPr>
            <a:picLocks noChangeAspect="1"/>
          </p:cNvPicPr>
          <p:nvPr/>
        </p:nvPicPr>
        <p:blipFill>
          <a:blip r:embed="rId3">
            <a:extLst>
              <a:ext uri="{28A0092B-C50C-407E-A947-70E740481C1C}">
                <a14:useLocalDpi xmlns:a14="http://schemas.microsoft.com/office/drawing/2010/main" val="0"/>
              </a:ext>
            </a:extLst>
          </a:blip>
          <a:srcRect b="40226"/>
          <a:stretch/>
        </p:blipFill>
        <p:spPr>
          <a:xfrm>
            <a:off x="8786647" y="587551"/>
            <a:ext cx="3016469" cy="1014217"/>
          </a:xfrm>
          <a:prstGeom prst="rect">
            <a:avLst/>
          </a:prstGeom>
        </p:spPr>
      </p:pic>
    </p:spTree>
    <p:custDataLst>
      <p:tags r:id="rId1"/>
    </p:custDataLst>
    <p:extLst>
      <p:ext uri="{BB962C8B-B14F-4D97-AF65-F5344CB8AC3E}">
        <p14:creationId xmlns:p14="http://schemas.microsoft.com/office/powerpoint/2010/main" val="398254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324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90C2341-229C-073C-000A-4FA32E2D3148}"/>
              </a:ext>
            </a:extLst>
          </p:cNvPr>
          <p:cNvSpPr txBox="1">
            <a:spLocks/>
          </p:cNvSpPr>
          <p:nvPr/>
        </p:nvSpPr>
        <p:spPr>
          <a:xfrm>
            <a:off x="5434561" y="2248361"/>
            <a:ext cx="5629921" cy="47611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BCD4F"/>
                </a:solidFill>
                <a:effectLst/>
                <a:uLnTx/>
                <a:uFillTx/>
                <a:latin typeface="Barlow Medium" panose="00000600000000000000" pitchFamily="2" charset="0"/>
                <a:ea typeface="+mj-ea"/>
                <a:cs typeface="+mj-cs"/>
              </a:rPr>
              <a:t>Jaqueline Dolly</a:t>
            </a:r>
          </a:p>
          <a:p>
            <a:pPr marL="0" marR="0" lvl="0" indent="0" algn="l" defTabSz="914400" rtl="0" eaLnBrk="1" fontAlgn="auto" latinLnBrk="0" hangingPunct="1">
              <a:lnSpc>
                <a:spcPct val="80000"/>
              </a:lnSpc>
              <a:spcBef>
                <a:spcPct val="0"/>
              </a:spcBef>
              <a:spcAft>
                <a:spcPts val="0"/>
              </a:spcAft>
              <a:buClrTx/>
              <a:buSzTx/>
              <a:buFontTx/>
              <a:buNone/>
              <a:tabLst/>
              <a:defRPr/>
            </a:pPr>
            <a:r>
              <a:rPr lang="en-US" sz="2400" dirty="0">
                <a:solidFill>
                  <a:prstClr val="white"/>
                </a:solidFill>
                <a:latin typeface="Barlow Medium" panose="00000600000000000000" pitchFamily="2" charset="0"/>
              </a:rPr>
              <a:t>March</a:t>
            </a:r>
            <a:r>
              <a:rPr kumimoji="0" lang="en-US" sz="2400" b="0" i="0" u="none" strike="noStrike" kern="1200" cap="none" spc="0" normalizeH="0" baseline="0" noProof="0" dirty="0">
                <a:ln>
                  <a:noFill/>
                </a:ln>
                <a:solidFill>
                  <a:prstClr val="white"/>
                </a:solidFill>
                <a:effectLst/>
                <a:uLnTx/>
                <a:uFillTx/>
                <a:latin typeface="Barlow Medium" panose="00000600000000000000" pitchFamily="2" charset="0"/>
                <a:ea typeface="+mj-ea"/>
                <a:cs typeface="+mj-cs"/>
              </a:rPr>
              <a:t> 2025</a:t>
            </a:r>
          </a:p>
        </p:txBody>
      </p:sp>
      <p:sp>
        <p:nvSpPr>
          <p:cNvPr id="5" name="TextBox 4">
            <a:extLst>
              <a:ext uri="{FF2B5EF4-FFF2-40B4-BE49-F238E27FC236}">
                <a16:creationId xmlns:a16="http://schemas.microsoft.com/office/drawing/2014/main" id="{CA7717DF-1C66-233D-185D-DF04BBAA9137}"/>
              </a:ext>
            </a:extLst>
          </p:cNvPr>
          <p:cNvSpPr txBox="1"/>
          <p:nvPr/>
        </p:nvSpPr>
        <p:spPr>
          <a:xfrm>
            <a:off x="5434561" y="622484"/>
            <a:ext cx="6099048" cy="1117825"/>
          </a:xfrm>
          <a:prstGeom prst="rect">
            <a:avLst/>
          </a:prstGeom>
        </p:spPr>
        <p:txBody>
          <a:bodyPr vert="horz" lIns="91440" tIns="45720" rIns="91440" bIns="45720" rtlCol="0" anchor="t">
            <a:noAutofit/>
          </a:bodyPr>
          <a:lstStyle>
            <a:defPPr>
              <a:defRPr lang="en-US"/>
            </a:defPPr>
            <a:lvl1pPr defTabSz="914400">
              <a:lnSpc>
                <a:spcPct val="70000"/>
              </a:lnSpc>
              <a:spcBef>
                <a:spcPct val="0"/>
              </a:spcBef>
              <a:buNone/>
              <a:defRPr sz="4800">
                <a:solidFill>
                  <a:srgbClr val="23AFE5"/>
                </a:solidFill>
                <a:latin typeface="Barlow ExtraBold" pitchFamily="2" charset="77"/>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200" b="0" i="0" u="none" strike="noStrike" kern="1200" cap="none" spc="0" normalizeH="0" baseline="0" noProof="0" dirty="0">
                <a:ln>
                  <a:noFill/>
                </a:ln>
                <a:solidFill>
                  <a:prstClr val="white"/>
                </a:solidFill>
                <a:effectLst/>
                <a:uLnTx/>
                <a:uFillTx/>
                <a:latin typeface="Barlow ExtraBold" panose="00000900000000000000" pitchFamily="2" charset="0"/>
                <a:ea typeface="+mj-ea"/>
                <a:cs typeface="+mj-cs"/>
              </a:rPr>
              <a:t>Communicating with Impact</a:t>
            </a:r>
          </a:p>
        </p:txBody>
      </p:sp>
      <p:pic>
        <p:nvPicPr>
          <p:cNvPr id="3" name="Picture 2">
            <a:extLst>
              <a:ext uri="{FF2B5EF4-FFF2-40B4-BE49-F238E27FC236}">
                <a16:creationId xmlns:a16="http://schemas.microsoft.com/office/drawing/2014/main" id="{ADF96474-A633-A53C-7B7F-9F61669061B3}"/>
              </a:ext>
            </a:extLst>
          </p:cNvPr>
          <p:cNvPicPr>
            <a:picLocks noChangeAspect="1"/>
          </p:cNvPicPr>
          <p:nvPr/>
        </p:nvPicPr>
        <p:blipFill>
          <a:blip r:embed="rId4"/>
          <a:srcRect/>
          <a:stretch/>
        </p:blipFill>
        <p:spPr>
          <a:xfrm>
            <a:off x="0" y="3769"/>
            <a:ext cx="5003425" cy="6849315"/>
          </a:xfrm>
          <a:prstGeom prst="rect">
            <a:avLst/>
          </a:prstGeom>
        </p:spPr>
      </p:pic>
      <p:pic>
        <p:nvPicPr>
          <p:cNvPr id="2" name="Picture 1" descr="See the source image">
            <a:extLst>
              <a:ext uri="{FF2B5EF4-FFF2-40B4-BE49-F238E27FC236}">
                <a16:creationId xmlns:a16="http://schemas.microsoft.com/office/drawing/2014/main" id="{7D59DEB3-B2E9-2CB8-EC52-C331096C8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6554" y="4897619"/>
            <a:ext cx="1158891" cy="13378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9088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324D"/>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B295F7C-9585-1E4E-812F-14F24B2A61FB}"/>
              </a:ext>
            </a:extLst>
          </p:cNvPr>
          <p:cNvCxnSpPr>
            <a:cxnSpLocks/>
          </p:cNvCxnSpPr>
          <p:nvPr/>
        </p:nvCxnSpPr>
        <p:spPr>
          <a:xfrm>
            <a:off x="0" y="4552334"/>
            <a:ext cx="12192000" cy="0"/>
          </a:xfrm>
          <a:prstGeom prst="line">
            <a:avLst/>
          </a:prstGeom>
          <a:ln w="158750">
            <a:solidFill>
              <a:srgbClr val="9ED8F5"/>
            </a:solidFill>
          </a:ln>
        </p:spPr>
        <p:style>
          <a:lnRef idx="1">
            <a:schemeClr val="accent1"/>
          </a:lnRef>
          <a:fillRef idx="0">
            <a:schemeClr val="accent1"/>
          </a:fillRef>
          <a:effectRef idx="0">
            <a:schemeClr val="accent1"/>
          </a:effectRef>
          <a:fontRef idx="minor">
            <a:schemeClr val="tx1"/>
          </a:fontRef>
        </p:style>
      </p:cxnSp>
      <p:pic>
        <p:nvPicPr>
          <p:cNvPr id="2" name="Picture 1" descr="See the source image">
            <a:extLst>
              <a:ext uri="{FF2B5EF4-FFF2-40B4-BE49-F238E27FC236}">
                <a16:creationId xmlns:a16="http://schemas.microsoft.com/office/drawing/2014/main" id="{0310CAD3-04B3-BE1B-ABE3-B1305225F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87" y="5074119"/>
            <a:ext cx="1158891" cy="13378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and white logo&#10;&#10;AI-generated content may be incorrect.">
            <a:extLst>
              <a:ext uri="{FF2B5EF4-FFF2-40B4-BE49-F238E27FC236}">
                <a16:creationId xmlns:a16="http://schemas.microsoft.com/office/drawing/2014/main" id="{E0CC89A2-3DB4-8D19-A5A5-D99A69CA97B4}"/>
              </a:ext>
            </a:extLst>
          </p:cNvPr>
          <p:cNvPicPr>
            <a:picLocks noChangeAspect="1"/>
          </p:cNvPicPr>
          <p:nvPr/>
        </p:nvPicPr>
        <p:blipFill>
          <a:blip r:embed="rId4"/>
          <a:stretch>
            <a:fillRect/>
          </a:stretch>
        </p:blipFill>
        <p:spPr>
          <a:xfrm>
            <a:off x="2074606" y="4962738"/>
            <a:ext cx="2517059" cy="1415846"/>
          </a:xfrm>
          <a:prstGeom prst="rect">
            <a:avLst/>
          </a:prstGeom>
        </p:spPr>
      </p:pic>
      <p:sp>
        <p:nvSpPr>
          <p:cNvPr id="7" name="TextBox 6">
            <a:extLst>
              <a:ext uri="{FF2B5EF4-FFF2-40B4-BE49-F238E27FC236}">
                <a16:creationId xmlns:a16="http://schemas.microsoft.com/office/drawing/2014/main" id="{862F37A3-8644-D728-A5B3-EE929586100B}"/>
              </a:ext>
            </a:extLst>
          </p:cNvPr>
          <p:cNvSpPr txBox="1"/>
          <p:nvPr/>
        </p:nvSpPr>
        <p:spPr>
          <a:xfrm>
            <a:off x="3465871" y="2785431"/>
            <a:ext cx="5260258"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dirty="0">
                <a:ln>
                  <a:noFill/>
                </a:ln>
                <a:solidFill>
                  <a:prstClr val="white"/>
                </a:solidFill>
                <a:effectLst/>
                <a:uLnTx/>
                <a:uFillTx/>
                <a:latin typeface="Barlow ExtraBold" panose="00000900000000000000" pitchFamily="2" charset="0"/>
                <a:ea typeface="+mn-ea"/>
                <a:cs typeface="+mn-cs"/>
              </a:rPr>
              <a:t>Welcome!</a:t>
            </a:r>
          </a:p>
        </p:txBody>
      </p:sp>
    </p:spTree>
    <p:custDataLst>
      <p:tags r:id="rId1"/>
    </p:custDataLst>
    <p:extLst>
      <p:ext uri="{BB962C8B-B14F-4D97-AF65-F5344CB8AC3E}">
        <p14:creationId xmlns:p14="http://schemas.microsoft.com/office/powerpoint/2010/main" val="1093752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65BBA3-0345-518A-99B1-4D506DE9B6BE}"/>
              </a:ext>
            </a:extLst>
          </p:cNvPr>
          <p:cNvPicPr>
            <a:picLocks noChangeAspect="1"/>
          </p:cNvPicPr>
          <p:nvPr/>
        </p:nvPicPr>
        <p:blipFill>
          <a:blip r:embed="rId4"/>
          <a:srcRect t="7812" b="7812"/>
          <a:stretch/>
        </p:blipFill>
        <p:spPr>
          <a:xfrm>
            <a:off x="0" y="0"/>
            <a:ext cx="12192000" cy="6858000"/>
          </a:xfrm>
          <a:prstGeom prst="rect">
            <a:avLst/>
          </a:prstGeom>
        </p:spPr>
      </p:pic>
      <p:sp>
        <p:nvSpPr>
          <p:cNvPr id="12" name="TextBox 11">
            <a:extLst>
              <a:ext uri="{FF2B5EF4-FFF2-40B4-BE49-F238E27FC236}">
                <a16:creationId xmlns:a16="http://schemas.microsoft.com/office/drawing/2014/main" id="{2EB4AE28-6B3D-F3A1-2B21-74712E4F39D4}"/>
              </a:ext>
            </a:extLst>
          </p:cNvPr>
          <p:cNvSpPr txBox="1"/>
          <p:nvPr/>
        </p:nvSpPr>
        <p:spPr>
          <a:xfrm>
            <a:off x="3483427" y="2384310"/>
            <a:ext cx="4615543" cy="1384995"/>
          </a:xfrm>
          <a:prstGeom prst="rect">
            <a:avLst/>
          </a:prstGeom>
          <a:noFill/>
        </p:spPr>
        <p:txBody>
          <a:bodyPr wrap="square" rtlCol="0">
            <a:spAutoFit/>
          </a:bodyPr>
          <a:lstStyle/>
          <a:p>
            <a:pPr algn="ctr"/>
            <a:r>
              <a:rPr lang="en-US" sz="2800" dirty="0">
                <a:latin typeface="Barlow" panose="00000500000000000000" pitchFamily="2" charset="0"/>
              </a:rPr>
              <a:t>How have you applied what you learned in the way you show up at work?</a:t>
            </a:r>
            <a:endParaRPr lang="en-PH" sz="2800" dirty="0">
              <a:latin typeface="Barlow" panose="00000500000000000000" pitchFamily="2" charset="0"/>
            </a:endParaRPr>
          </a:p>
        </p:txBody>
      </p:sp>
    </p:spTree>
    <p:custDataLst>
      <p:tags r:id="rId1"/>
    </p:custDataLst>
    <p:extLst>
      <p:ext uri="{BB962C8B-B14F-4D97-AF65-F5344CB8AC3E}">
        <p14:creationId xmlns:p14="http://schemas.microsoft.com/office/powerpoint/2010/main" val="629519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E5EAD-ACC6-0B2A-82A8-D8061848E2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9DDE6-B07C-5791-8DF1-66B7776370F8}"/>
              </a:ext>
            </a:extLst>
          </p:cNvPr>
          <p:cNvSpPr>
            <a:spLocks noGrp="1"/>
          </p:cNvSpPr>
          <p:nvPr>
            <p:ph type="ctrTitle"/>
          </p:nvPr>
        </p:nvSpPr>
        <p:spPr>
          <a:xfrm>
            <a:off x="662297" y="294321"/>
            <a:ext cx="10867406" cy="936751"/>
          </a:xfrm>
        </p:spPr>
        <p:txBody>
          <a:bodyPr/>
          <a:lstStyle/>
          <a:p>
            <a:r>
              <a:rPr lang="en-US" sz="4200" dirty="0"/>
              <a:t>Your Executive Presence Journey</a:t>
            </a:r>
          </a:p>
        </p:txBody>
      </p:sp>
      <p:sp>
        <p:nvSpPr>
          <p:cNvPr id="3" name="Rectangle: Rounded Corners 67">
            <a:extLst>
              <a:ext uri="{FF2B5EF4-FFF2-40B4-BE49-F238E27FC236}">
                <a16:creationId xmlns:a16="http://schemas.microsoft.com/office/drawing/2014/main" id="{DD2DAD44-E1E1-7C40-A031-4E9FE2B79842}"/>
              </a:ext>
            </a:extLst>
          </p:cNvPr>
          <p:cNvSpPr/>
          <p:nvPr/>
        </p:nvSpPr>
        <p:spPr>
          <a:xfrm>
            <a:off x="662297" y="3464496"/>
            <a:ext cx="1858170" cy="2936783"/>
          </a:xfrm>
          <a:prstGeom prst="roundRect">
            <a:avLst>
              <a:gd name="adj" fmla="val 6928"/>
            </a:avLst>
          </a:prstGeom>
          <a:noFill/>
          <a:ln w="19050">
            <a:solidFill>
              <a:srgbClr val="53BBB3"/>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ea typeface="Barlow 1 Light"/>
                <a:cs typeface="Barlow 1 Light"/>
                <a:sym typeface="Barlow 1 Light"/>
              </a:rPr>
              <a:t>Recognize the significance of Executive Presence and its influence on effective leadership</a:t>
            </a:r>
          </a:p>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ea typeface="Barlow 1 Light"/>
                <a:cs typeface="Barlow 1 Light"/>
                <a:sym typeface="Barlow 1 Light"/>
              </a:rPr>
              <a:t>Develop practical strategies to enhance and project Executive Presence with confidence and authenticity</a:t>
            </a:r>
          </a:p>
          <a:p>
            <a:pPr marL="285750" indent="-285750">
              <a:lnSpc>
                <a:spcPts val="1400"/>
              </a:lnSpc>
              <a:spcAft>
                <a:spcPts val="1000"/>
              </a:spcAft>
              <a:buClr>
                <a:srgbClr val="1B2646"/>
              </a:buClr>
              <a:buFont typeface="Wingdings" panose="05000000000000000000" pitchFamily="2" charset="2"/>
              <a:buChar cha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4" name="TextBox 49">
            <a:extLst>
              <a:ext uri="{FF2B5EF4-FFF2-40B4-BE49-F238E27FC236}">
                <a16:creationId xmlns:a16="http://schemas.microsoft.com/office/drawing/2014/main" id="{A2101C0D-97E6-AC17-1FBC-9E5F71977D9C}"/>
              </a:ext>
            </a:extLst>
          </p:cNvPr>
          <p:cNvSpPr txBox="1"/>
          <p:nvPr/>
        </p:nvSpPr>
        <p:spPr>
          <a:xfrm>
            <a:off x="652226" y="60062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3hrs | F2F | Workshop</a:t>
            </a:r>
          </a:p>
        </p:txBody>
      </p:sp>
      <p:grpSp>
        <p:nvGrpSpPr>
          <p:cNvPr id="5" name="Group 4">
            <a:extLst>
              <a:ext uri="{FF2B5EF4-FFF2-40B4-BE49-F238E27FC236}">
                <a16:creationId xmlns:a16="http://schemas.microsoft.com/office/drawing/2014/main" id="{9D7B985A-9E77-7F7C-9BAC-F8D83EAC487D}"/>
              </a:ext>
            </a:extLst>
          </p:cNvPr>
          <p:cNvGrpSpPr/>
          <p:nvPr/>
        </p:nvGrpSpPr>
        <p:grpSpPr>
          <a:xfrm>
            <a:off x="2891202" y="2056948"/>
            <a:ext cx="1948073" cy="1285918"/>
            <a:chOff x="2666618" y="2777776"/>
            <a:chExt cx="1948073" cy="1285918"/>
          </a:xfrm>
        </p:grpSpPr>
        <p:sp>
          <p:nvSpPr>
            <p:cNvPr id="6" name="Freeform 19">
              <a:extLst>
                <a:ext uri="{FF2B5EF4-FFF2-40B4-BE49-F238E27FC236}">
                  <a16:creationId xmlns:a16="http://schemas.microsoft.com/office/drawing/2014/main" id="{28071FBE-FCFA-1627-4418-6404AF08530D}"/>
                </a:ext>
              </a:extLst>
            </p:cNvPr>
            <p:cNvSpPr/>
            <p:nvPr/>
          </p:nvSpPr>
          <p:spPr>
            <a:xfrm>
              <a:off x="3464687" y="3833271"/>
              <a:ext cx="248843" cy="230423"/>
            </a:xfrm>
            <a:custGeom>
              <a:avLst/>
              <a:gdLst/>
              <a:ahLst/>
              <a:cxnLst/>
              <a:rect l="l" t="t" r="r" b="b"/>
              <a:pathLst>
                <a:path w="1930400" h="1297940">
                  <a:moveTo>
                    <a:pt x="0" y="0"/>
                  </a:moveTo>
                  <a:lnTo>
                    <a:pt x="965200" y="1297940"/>
                  </a:lnTo>
                  <a:lnTo>
                    <a:pt x="1930400" y="0"/>
                  </a:lnTo>
                  <a:close/>
                </a:path>
              </a:pathLst>
            </a:custGeom>
            <a:solidFill>
              <a:srgbClr val="27ADE4"/>
            </a:solidFill>
          </p:spPr>
          <p:txBody>
            <a:bodyPr anchor="ctr"/>
            <a:lstStyle/>
            <a:p>
              <a:pPr algn="ctr"/>
              <a:endParaRPr lang="en-US" sz="1600" b="1" dirty="0">
                <a:solidFill>
                  <a:schemeClr val="bg1"/>
                </a:solidFill>
                <a:latin typeface="Barlow" pitchFamily="2" charset="77"/>
              </a:endParaRPr>
            </a:p>
          </p:txBody>
        </p:sp>
        <p:sp>
          <p:nvSpPr>
            <p:cNvPr id="11" name="Freeform 11">
              <a:extLst>
                <a:ext uri="{FF2B5EF4-FFF2-40B4-BE49-F238E27FC236}">
                  <a16:creationId xmlns:a16="http://schemas.microsoft.com/office/drawing/2014/main" id="{4353F688-5366-29BB-4E8B-36ABE7D669BC}"/>
                </a:ext>
              </a:extLst>
            </p:cNvPr>
            <p:cNvSpPr/>
            <p:nvPr/>
          </p:nvSpPr>
          <p:spPr>
            <a:xfrm>
              <a:off x="2666618" y="3125279"/>
              <a:ext cx="1858170" cy="799789"/>
            </a:xfrm>
            <a:prstGeom prst="roundRect">
              <a:avLst/>
            </a:prstGeom>
            <a:solidFill>
              <a:srgbClr val="27ADE4"/>
            </a:solidFill>
          </p:spPr>
          <p:txBody>
            <a:bodyPr tIns="396000" anchor="ctr"/>
            <a:lstStyle/>
            <a:p>
              <a:pPr algn="ctr"/>
              <a:endParaRPr lang="en-US" sz="1200" b="1" dirty="0">
                <a:solidFill>
                  <a:schemeClr val="bg1"/>
                </a:solidFill>
                <a:latin typeface="Barlow" pitchFamily="2" charset="77"/>
              </a:endParaRPr>
            </a:p>
          </p:txBody>
        </p:sp>
        <p:sp>
          <p:nvSpPr>
            <p:cNvPr id="14" name="TextBox 52">
              <a:extLst>
                <a:ext uri="{FF2B5EF4-FFF2-40B4-BE49-F238E27FC236}">
                  <a16:creationId xmlns:a16="http://schemas.microsoft.com/office/drawing/2014/main" id="{C26021A0-7FFF-D047-2047-75C4D51B9F2A}"/>
                </a:ext>
              </a:extLst>
            </p:cNvPr>
            <p:cNvSpPr txBox="1"/>
            <p:nvPr/>
          </p:nvSpPr>
          <p:spPr>
            <a:xfrm>
              <a:off x="3593197" y="2804628"/>
              <a:ext cx="760271" cy="230415"/>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March</a:t>
              </a:r>
            </a:p>
          </p:txBody>
        </p:sp>
        <p:sp>
          <p:nvSpPr>
            <p:cNvPr id="15" name="Freeform 33">
              <a:extLst>
                <a:ext uri="{FF2B5EF4-FFF2-40B4-BE49-F238E27FC236}">
                  <a16:creationId xmlns:a16="http://schemas.microsoft.com/office/drawing/2014/main" id="{EE20BD7D-09AA-C38C-1E08-186E22F3ACEE}"/>
                </a:ext>
              </a:extLst>
            </p:cNvPr>
            <p:cNvSpPr>
              <a:spLocks noChangeAspect="1"/>
            </p:cNvSpPr>
            <p:nvPr/>
          </p:nvSpPr>
          <p:spPr>
            <a:xfrm>
              <a:off x="2772823" y="3245821"/>
              <a:ext cx="523483" cy="303112"/>
            </a:xfrm>
            <a:custGeom>
              <a:avLst/>
              <a:gdLst>
                <a:gd name="connsiteX0" fmla="*/ 4206490 w 5992240"/>
                <a:gd name="connsiteY0" fmla="*/ 2860277 h 3550848"/>
                <a:gd name="connsiteX1" fmla="*/ 5877142 w 5992240"/>
                <a:gd name="connsiteY1" fmla="*/ 2860278 h 3550848"/>
                <a:gd name="connsiteX2" fmla="*/ 5992240 w 5992240"/>
                <a:gd name="connsiteY2" fmla="*/ 2975376 h 3550848"/>
                <a:gd name="connsiteX3" fmla="*/ 5992240 w 5992240"/>
                <a:gd name="connsiteY3" fmla="*/ 3435751 h 3550848"/>
                <a:gd name="connsiteX4" fmla="*/ 5877143 w 5992240"/>
                <a:gd name="connsiteY4" fmla="*/ 3550848 h 3550848"/>
                <a:gd name="connsiteX5" fmla="*/ 4206490 w 5992240"/>
                <a:gd name="connsiteY5" fmla="*/ 3550848 h 3550848"/>
                <a:gd name="connsiteX6" fmla="*/ 4091393 w 5992240"/>
                <a:gd name="connsiteY6" fmla="*/ 3435751 h 3550848"/>
                <a:gd name="connsiteX7" fmla="*/ 4091392 w 5992240"/>
                <a:gd name="connsiteY7" fmla="*/ 2975375 h 3550848"/>
                <a:gd name="connsiteX8" fmla="*/ 4206490 w 5992240"/>
                <a:gd name="connsiteY8" fmla="*/ 2860277 h 3550848"/>
                <a:gd name="connsiteX9" fmla="*/ 115098 w 5992240"/>
                <a:gd name="connsiteY9" fmla="*/ 2860276 h 3550848"/>
                <a:gd name="connsiteX10" fmla="*/ 1785750 w 5992240"/>
                <a:gd name="connsiteY10" fmla="*/ 2860276 h 3550848"/>
                <a:gd name="connsiteX11" fmla="*/ 1900848 w 5992240"/>
                <a:gd name="connsiteY11" fmla="*/ 2975375 h 3550848"/>
                <a:gd name="connsiteX12" fmla="*/ 1900848 w 5992240"/>
                <a:gd name="connsiteY12" fmla="*/ 3435750 h 3550848"/>
                <a:gd name="connsiteX13" fmla="*/ 1785750 w 5992240"/>
                <a:gd name="connsiteY13" fmla="*/ 3550848 h 3550848"/>
                <a:gd name="connsiteX14" fmla="*/ 115099 w 5992240"/>
                <a:gd name="connsiteY14" fmla="*/ 3550848 h 3550848"/>
                <a:gd name="connsiteX15" fmla="*/ 0 w 5992240"/>
                <a:gd name="connsiteY15" fmla="*/ 3435750 h 3550848"/>
                <a:gd name="connsiteX16" fmla="*/ 1 w 5992240"/>
                <a:gd name="connsiteY16" fmla="*/ 2975374 h 3550848"/>
                <a:gd name="connsiteX17" fmla="*/ 115098 w 5992240"/>
                <a:gd name="connsiteY17" fmla="*/ 2860276 h 3550848"/>
                <a:gd name="connsiteX18" fmla="*/ 5550236 w 5992240"/>
                <a:gd name="connsiteY18" fmla="*/ 1413882 h 3550848"/>
                <a:gd name="connsiteX19" fmla="*/ 5569690 w 5992240"/>
                <a:gd name="connsiteY19" fmla="*/ 1428810 h 3550848"/>
                <a:gd name="connsiteX20" fmla="*/ 5633762 w 5992240"/>
                <a:gd name="connsiteY20" fmla="*/ 1539787 h 3550848"/>
                <a:gd name="connsiteX21" fmla="*/ 5622035 w 5992240"/>
                <a:gd name="connsiteY21" fmla="*/ 1583551 h 3550848"/>
                <a:gd name="connsiteX22" fmla="*/ 4038159 w 5992240"/>
                <a:gd name="connsiteY22" fmla="*/ 2498002 h 3550848"/>
                <a:gd name="connsiteX23" fmla="*/ 5752710 w 5992240"/>
                <a:gd name="connsiteY23" fmla="*/ 1873957 h 3550848"/>
                <a:gd name="connsiteX24" fmla="*/ 5793772 w 5992240"/>
                <a:gd name="connsiteY24" fmla="*/ 1893105 h 3550848"/>
                <a:gd name="connsiteX25" fmla="*/ 5837600 w 5992240"/>
                <a:gd name="connsiteY25" fmla="*/ 2013522 h 3550848"/>
                <a:gd name="connsiteX26" fmla="*/ 5818452 w 5992240"/>
                <a:gd name="connsiteY26" fmla="*/ 2054585 h 3550848"/>
                <a:gd name="connsiteX27" fmla="*/ 4098889 w 5992240"/>
                <a:gd name="connsiteY27" fmla="*/ 2680454 h 3550848"/>
                <a:gd name="connsiteX28" fmla="*/ 5898847 w 5992240"/>
                <a:gd name="connsiteY28" fmla="*/ 2363074 h 3550848"/>
                <a:gd name="connsiteX29" fmla="*/ 5935960 w 5992240"/>
                <a:gd name="connsiteY29" fmla="*/ 2389061 h 3550848"/>
                <a:gd name="connsiteX30" fmla="*/ 5958213 w 5992240"/>
                <a:gd name="connsiteY30" fmla="*/ 2515260 h 3550848"/>
                <a:gd name="connsiteX31" fmla="*/ 5932226 w 5992240"/>
                <a:gd name="connsiteY31" fmla="*/ 2552374 h 3550848"/>
                <a:gd name="connsiteX32" fmla="*/ 4123357 w 5992240"/>
                <a:gd name="connsiteY32" fmla="*/ 2871326 h 3550848"/>
                <a:gd name="connsiteX33" fmla="*/ 4086244 w 5992240"/>
                <a:gd name="connsiteY33" fmla="*/ 2845338 h 3550848"/>
                <a:gd name="connsiteX34" fmla="*/ 4063991 w 5992240"/>
                <a:gd name="connsiteY34" fmla="*/ 2719140 h 3550848"/>
                <a:gd name="connsiteX35" fmla="*/ 4069298 w 5992240"/>
                <a:gd name="connsiteY35" fmla="*/ 2695200 h 3550848"/>
                <a:gd name="connsiteX36" fmla="*/ 4089002 w 5992240"/>
                <a:gd name="connsiteY36" fmla="*/ 2682648 h 3550848"/>
                <a:gd name="connsiteX37" fmla="*/ 4067954 w 5992240"/>
                <a:gd name="connsiteY37" fmla="*/ 2681729 h 3550848"/>
                <a:gd name="connsiteX38" fmla="*/ 4051388 w 5992240"/>
                <a:gd name="connsiteY38" fmla="*/ 2663651 h 3550848"/>
                <a:gd name="connsiteX39" fmla="*/ 4007560 w 5992240"/>
                <a:gd name="connsiteY39" fmla="*/ 2543233 h 3550848"/>
                <a:gd name="connsiteX40" fmla="*/ 4008629 w 5992240"/>
                <a:gd name="connsiteY40" fmla="*/ 2518736 h 3550848"/>
                <a:gd name="connsiteX41" fmla="*/ 4026226 w 5992240"/>
                <a:gd name="connsiteY41" fmla="*/ 2502612 h 3550848"/>
                <a:gd name="connsiteX42" fmla="*/ 4007033 w 5992240"/>
                <a:gd name="connsiteY42" fmla="*/ 2505139 h 3550848"/>
                <a:gd name="connsiteX43" fmla="*/ 3987580 w 5992240"/>
                <a:gd name="connsiteY43" fmla="*/ 2490212 h 3550848"/>
                <a:gd name="connsiteX44" fmla="*/ 3923507 w 5992240"/>
                <a:gd name="connsiteY44" fmla="*/ 2379234 h 3550848"/>
                <a:gd name="connsiteX45" fmla="*/ 3935233 w 5992240"/>
                <a:gd name="connsiteY45" fmla="*/ 2335470 h 3550848"/>
                <a:gd name="connsiteX46" fmla="*/ 5525925 w 5992240"/>
                <a:gd name="connsiteY46" fmla="*/ 1417084 h 3550848"/>
                <a:gd name="connsiteX47" fmla="*/ 5550236 w 5992240"/>
                <a:gd name="connsiteY47" fmla="*/ 1413882 h 3550848"/>
                <a:gd name="connsiteX48" fmla="*/ 442005 w 5992240"/>
                <a:gd name="connsiteY48" fmla="*/ 1413882 h 3550848"/>
                <a:gd name="connsiteX49" fmla="*/ 466314 w 5992240"/>
                <a:gd name="connsiteY49" fmla="*/ 1417082 h 3550848"/>
                <a:gd name="connsiteX50" fmla="*/ 2057007 w 5992240"/>
                <a:gd name="connsiteY50" fmla="*/ 2335470 h 3550848"/>
                <a:gd name="connsiteX51" fmla="*/ 2068734 w 5992240"/>
                <a:gd name="connsiteY51" fmla="*/ 2379234 h 3550848"/>
                <a:gd name="connsiteX52" fmla="*/ 2004660 w 5992240"/>
                <a:gd name="connsiteY52" fmla="*/ 2490211 h 3550848"/>
                <a:gd name="connsiteX53" fmla="*/ 1985208 w 5992240"/>
                <a:gd name="connsiteY53" fmla="*/ 2505138 h 3550848"/>
                <a:gd name="connsiteX54" fmla="*/ 1966014 w 5992240"/>
                <a:gd name="connsiteY54" fmla="*/ 2502611 h 3550848"/>
                <a:gd name="connsiteX55" fmla="*/ 1983611 w 5992240"/>
                <a:gd name="connsiteY55" fmla="*/ 2518736 h 3550848"/>
                <a:gd name="connsiteX56" fmla="*/ 1984681 w 5992240"/>
                <a:gd name="connsiteY56" fmla="*/ 2543232 h 3550848"/>
                <a:gd name="connsiteX57" fmla="*/ 1940852 w 5992240"/>
                <a:gd name="connsiteY57" fmla="*/ 2663650 h 3550848"/>
                <a:gd name="connsiteX58" fmla="*/ 1924287 w 5992240"/>
                <a:gd name="connsiteY58" fmla="*/ 2681729 h 3550848"/>
                <a:gd name="connsiteX59" fmla="*/ 1903238 w 5992240"/>
                <a:gd name="connsiteY59" fmla="*/ 2682647 h 3550848"/>
                <a:gd name="connsiteX60" fmla="*/ 1922942 w 5992240"/>
                <a:gd name="connsiteY60" fmla="*/ 2695200 h 3550848"/>
                <a:gd name="connsiteX61" fmla="*/ 1928249 w 5992240"/>
                <a:gd name="connsiteY61" fmla="*/ 2719139 h 3550848"/>
                <a:gd name="connsiteX62" fmla="*/ 1905997 w 5992240"/>
                <a:gd name="connsiteY62" fmla="*/ 2845338 h 3550848"/>
                <a:gd name="connsiteX63" fmla="*/ 1868883 w 5992240"/>
                <a:gd name="connsiteY63" fmla="*/ 2871326 h 3550848"/>
                <a:gd name="connsiteX64" fmla="*/ 60015 w 5992240"/>
                <a:gd name="connsiteY64" fmla="*/ 2552372 h 3550848"/>
                <a:gd name="connsiteX65" fmla="*/ 34028 w 5992240"/>
                <a:gd name="connsiteY65" fmla="*/ 2515258 h 3550848"/>
                <a:gd name="connsiteX66" fmla="*/ 56281 w 5992240"/>
                <a:gd name="connsiteY66" fmla="*/ 2389060 h 3550848"/>
                <a:gd name="connsiteX67" fmla="*/ 93393 w 5992240"/>
                <a:gd name="connsiteY67" fmla="*/ 2363073 h 3550848"/>
                <a:gd name="connsiteX68" fmla="*/ 1893350 w 5992240"/>
                <a:gd name="connsiteY68" fmla="*/ 2680454 h 3550848"/>
                <a:gd name="connsiteX69" fmla="*/ 173788 w 5992240"/>
                <a:gd name="connsiteY69" fmla="*/ 2054584 h 3550848"/>
                <a:gd name="connsiteX70" fmla="*/ 154640 w 5992240"/>
                <a:gd name="connsiteY70" fmla="*/ 2013521 h 3550848"/>
                <a:gd name="connsiteX71" fmla="*/ 198468 w 5992240"/>
                <a:gd name="connsiteY71" fmla="*/ 1893104 h 3550848"/>
                <a:gd name="connsiteX72" fmla="*/ 239531 w 5992240"/>
                <a:gd name="connsiteY72" fmla="*/ 1873956 h 3550848"/>
                <a:gd name="connsiteX73" fmla="*/ 1954080 w 5992240"/>
                <a:gd name="connsiteY73" fmla="*/ 2498001 h 3550848"/>
                <a:gd name="connsiteX74" fmla="*/ 370205 w 5992240"/>
                <a:gd name="connsiteY74" fmla="*/ 1583550 h 3550848"/>
                <a:gd name="connsiteX75" fmla="*/ 358479 w 5992240"/>
                <a:gd name="connsiteY75" fmla="*/ 1539786 h 3550848"/>
                <a:gd name="connsiteX76" fmla="*/ 422552 w 5992240"/>
                <a:gd name="connsiteY76" fmla="*/ 1428808 h 3550848"/>
                <a:gd name="connsiteX77" fmla="*/ 442005 w 5992240"/>
                <a:gd name="connsiteY77" fmla="*/ 1413882 h 3550848"/>
                <a:gd name="connsiteX78" fmla="*/ 5236692 w 5992240"/>
                <a:gd name="connsiteY78" fmla="*/ 1004671 h 3550848"/>
                <a:gd name="connsiteX79" fmla="*/ 5258441 w 5992240"/>
                <a:gd name="connsiteY79" fmla="*/ 1015993 h 3550848"/>
                <a:gd name="connsiteX80" fmla="*/ 5340810 w 5992240"/>
                <a:gd name="connsiteY80" fmla="*/ 1114158 h 3550848"/>
                <a:gd name="connsiteX81" fmla="*/ 5336862 w 5992240"/>
                <a:gd name="connsiteY81" fmla="*/ 1159293 h 3550848"/>
                <a:gd name="connsiteX82" fmla="*/ 3929813 w 5992240"/>
                <a:gd name="connsiteY82" fmla="*/ 2339949 h 3550848"/>
                <a:gd name="connsiteX83" fmla="*/ 3884677 w 5992240"/>
                <a:gd name="connsiteY83" fmla="*/ 2336001 h 3550848"/>
                <a:gd name="connsiteX84" fmla="*/ 3802308 w 5992240"/>
                <a:gd name="connsiteY84" fmla="*/ 2237835 h 3550848"/>
                <a:gd name="connsiteX85" fmla="*/ 3806256 w 5992240"/>
                <a:gd name="connsiteY85" fmla="*/ 2192700 h 3550848"/>
                <a:gd name="connsiteX86" fmla="*/ 5213306 w 5992240"/>
                <a:gd name="connsiteY86" fmla="*/ 1012044 h 3550848"/>
                <a:gd name="connsiteX87" fmla="*/ 5236692 w 5992240"/>
                <a:gd name="connsiteY87" fmla="*/ 1004671 h 3550848"/>
                <a:gd name="connsiteX88" fmla="*/ 755549 w 5992240"/>
                <a:gd name="connsiteY88" fmla="*/ 1004670 h 3550848"/>
                <a:gd name="connsiteX89" fmla="*/ 778934 w 5992240"/>
                <a:gd name="connsiteY89" fmla="*/ 1012043 h 3550848"/>
                <a:gd name="connsiteX90" fmla="*/ 2185984 w 5992240"/>
                <a:gd name="connsiteY90" fmla="*/ 2192700 h 3550848"/>
                <a:gd name="connsiteX91" fmla="*/ 2189933 w 5992240"/>
                <a:gd name="connsiteY91" fmla="*/ 2237835 h 3550848"/>
                <a:gd name="connsiteX92" fmla="*/ 2107563 w 5992240"/>
                <a:gd name="connsiteY92" fmla="*/ 2336000 h 3550848"/>
                <a:gd name="connsiteX93" fmla="*/ 2062427 w 5992240"/>
                <a:gd name="connsiteY93" fmla="*/ 2339949 h 3550848"/>
                <a:gd name="connsiteX94" fmla="*/ 655377 w 5992240"/>
                <a:gd name="connsiteY94" fmla="*/ 1159293 h 3550848"/>
                <a:gd name="connsiteX95" fmla="*/ 651429 w 5992240"/>
                <a:gd name="connsiteY95" fmla="*/ 1114157 h 3550848"/>
                <a:gd name="connsiteX96" fmla="*/ 733799 w 5992240"/>
                <a:gd name="connsiteY96" fmla="*/ 1015992 h 3550848"/>
                <a:gd name="connsiteX97" fmla="*/ 755549 w 5992240"/>
                <a:gd name="connsiteY97" fmla="*/ 1004670 h 3550848"/>
                <a:gd name="connsiteX98" fmla="*/ 4856335 w 5992240"/>
                <a:gd name="connsiteY98" fmla="*/ 649712 h 3550848"/>
                <a:gd name="connsiteX99" fmla="*/ 4879721 w 5992240"/>
                <a:gd name="connsiteY99" fmla="*/ 657085 h 3550848"/>
                <a:gd name="connsiteX100" fmla="*/ 4977886 w 5992240"/>
                <a:gd name="connsiteY100" fmla="*/ 739456 h 3550848"/>
                <a:gd name="connsiteX101" fmla="*/ 4981834 w 5992240"/>
                <a:gd name="connsiteY101" fmla="*/ 784591 h 3550848"/>
                <a:gd name="connsiteX102" fmla="*/ 3801180 w 5992240"/>
                <a:gd name="connsiteY102" fmla="*/ 2191642 h 3550848"/>
                <a:gd name="connsiteX103" fmla="*/ 3756045 w 5992240"/>
                <a:gd name="connsiteY103" fmla="*/ 2195591 h 3550848"/>
                <a:gd name="connsiteX104" fmla="*/ 3657879 w 5992240"/>
                <a:gd name="connsiteY104" fmla="*/ 2113221 h 3550848"/>
                <a:gd name="connsiteX105" fmla="*/ 3653931 w 5992240"/>
                <a:gd name="connsiteY105" fmla="*/ 2068086 h 3550848"/>
                <a:gd name="connsiteX106" fmla="*/ 4834586 w 5992240"/>
                <a:gd name="connsiteY106" fmla="*/ 661034 h 3550848"/>
                <a:gd name="connsiteX107" fmla="*/ 4856335 w 5992240"/>
                <a:gd name="connsiteY107" fmla="*/ 649712 h 3550848"/>
                <a:gd name="connsiteX108" fmla="*/ 1135905 w 5992240"/>
                <a:gd name="connsiteY108" fmla="*/ 649711 h 3550848"/>
                <a:gd name="connsiteX109" fmla="*/ 1157654 w 5992240"/>
                <a:gd name="connsiteY109" fmla="*/ 661033 h 3550848"/>
                <a:gd name="connsiteX110" fmla="*/ 2338310 w 5992240"/>
                <a:gd name="connsiteY110" fmla="*/ 2068085 h 3550848"/>
                <a:gd name="connsiteX111" fmla="*/ 2334361 w 5992240"/>
                <a:gd name="connsiteY111" fmla="*/ 2113220 h 3550848"/>
                <a:gd name="connsiteX112" fmla="*/ 2236195 w 5992240"/>
                <a:gd name="connsiteY112" fmla="*/ 2195591 h 3550848"/>
                <a:gd name="connsiteX113" fmla="*/ 2191060 w 5992240"/>
                <a:gd name="connsiteY113" fmla="*/ 2191642 h 3550848"/>
                <a:gd name="connsiteX114" fmla="*/ 1010405 w 5992240"/>
                <a:gd name="connsiteY114" fmla="*/ 784590 h 3550848"/>
                <a:gd name="connsiteX115" fmla="*/ 1014354 w 5992240"/>
                <a:gd name="connsiteY115" fmla="*/ 739455 h 3550848"/>
                <a:gd name="connsiteX116" fmla="*/ 1112519 w 5992240"/>
                <a:gd name="connsiteY116" fmla="*/ 657084 h 3550848"/>
                <a:gd name="connsiteX117" fmla="*/ 1135905 w 5992240"/>
                <a:gd name="connsiteY117" fmla="*/ 649711 h 3550848"/>
                <a:gd name="connsiteX118" fmla="*/ 4418272 w 5992240"/>
                <a:gd name="connsiteY118" fmla="*/ 367291 h 3550848"/>
                <a:gd name="connsiteX119" fmla="*/ 4442582 w 5992240"/>
                <a:gd name="connsiteY119" fmla="*/ 370492 h 3550848"/>
                <a:gd name="connsiteX120" fmla="*/ 4553560 w 5992240"/>
                <a:gd name="connsiteY120" fmla="*/ 434565 h 3550848"/>
                <a:gd name="connsiteX121" fmla="*/ 4565287 w 5992240"/>
                <a:gd name="connsiteY121" fmla="*/ 478328 h 3550848"/>
                <a:gd name="connsiteX122" fmla="*/ 3646900 w 5992240"/>
                <a:gd name="connsiteY122" fmla="*/ 2069022 h 3550848"/>
                <a:gd name="connsiteX123" fmla="*/ 3603136 w 5992240"/>
                <a:gd name="connsiteY123" fmla="*/ 2080749 h 3550848"/>
                <a:gd name="connsiteX124" fmla="*/ 3492159 w 5992240"/>
                <a:gd name="connsiteY124" fmla="*/ 2016675 h 3550848"/>
                <a:gd name="connsiteX125" fmla="*/ 3480433 w 5992240"/>
                <a:gd name="connsiteY125" fmla="*/ 1972912 h 3550848"/>
                <a:gd name="connsiteX126" fmla="*/ 4398818 w 5992240"/>
                <a:gd name="connsiteY126" fmla="*/ 382219 h 3550848"/>
                <a:gd name="connsiteX127" fmla="*/ 4418272 w 5992240"/>
                <a:gd name="connsiteY127" fmla="*/ 367291 h 3550848"/>
                <a:gd name="connsiteX128" fmla="*/ 1573967 w 5992240"/>
                <a:gd name="connsiteY128" fmla="*/ 367291 h 3550848"/>
                <a:gd name="connsiteX129" fmla="*/ 1593420 w 5992240"/>
                <a:gd name="connsiteY129" fmla="*/ 382218 h 3550848"/>
                <a:gd name="connsiteX130" fmla="*/ 2511807 w 5992240"/>
                <a:gd name="connsiteY130" fmla="*/ 1972912 h 3550848"/>
                <a:gd name="connsiteX131" fmla="*/ 2500081 w 5992240"/>
                <a:gd name="connsiteY131" fmla="*/ 2016676 h 3550848"/>
                <a:gd name="connsiteX132" fmla="*/ 2389104 w 5992240"/>
                <a:gd name="connsiteY132" fmla="*/ 2080749 h 3550848"/>
                <a:gd name="connsiteX133" fmla="*/ 2345341 w 5992240"/>
                <a:gd name="connsiteY133" fmla="*/ 2069022 h 3550848"/>
                <a:gd name="connsiteX134" fmla="*/ 1426953 w 5992240"/>
                <a:gd name="connsiteY134" fmla="*/ 478328 h 3550848"/>
                <a:gd name="connsiteX135" fmla="*/ 1438680 w 5992240"/>
                <a:gd name="connsiteY135" fmla="*/ 434564 h 3550848"/>
                <a:gd name="connsiteX136" fmla="*/ 1549657 w 5992240"/>
                <a:gd name="connsiteY136" fmla="*/ 370491 h 3550848"/>
                <a:gd name="connsiteX137" fmla="*/ 1573967 w 5992240"/>
                <a:gd name="connsiteY137" fmla="*/ 367291 h 3550848"/>
                <a:gd name="connsiteX138" fmla="*/ 3962507 w 5992240"/>
                <a:gd name="connsiteY138" fmla="*/ 160090 h 3550848"/>
                <a:gd name="connsiteX139" fmla="*/ 4082925 w 5992240"/>
                <a:gd name="connsiteY139" fmla="*/ 203919 h 3550848"/>
                <a:gd name="connsiteX140" fmla="*/ 4102073 w 5992240"/>
                <a:gd name="connsiteY140" fmla="*/ 244981 h 3550848"/>
                <a:gd name="connsiteX141" fmla="*/ 3473860 w 5992240"/>
                <a:gd name="connsiteY141" fmla="*/ 1970985 h 3550848"/>
                <a:gd name="connsiteX142" fmla="*/ 3432797 w 5992240"/>
                <a:gd name="connsiteY142" fmla="*/ 1990133 h 3550848"/>
                <a:gd name="connsiteX143" fmla="*/ 3312380 w 5992240"/>
                <a:gd name="connsiteY143" fmla="*/ 1946304 h 3550848"/>
                <a:gd name="connsiteX144" fmla="*/ 3293232 w 5992240"/>
                <a:gd name="connsiteY144" fmla="*/ 1905242 h 3550848"/>
                <a:gd name="connsiteX145" fmla="*/ 3921445 w 5992240"/>
                <a:gd name="connsiteY145" fmla="*/ 179238 h 3550848"/>
                <a:gd name="connsiteX146" fmla="*/ 3962507 w 5992240"/>
                <a:gd name="connsiteY146" fmla="*/ 160090 h 3550848"/>
                <a:gd name="connsiteX147" fmla="*/ 2029732 w 5992240"/>
                <a:gd name="connsiteY147" fmla="*/ 160090 h 3550848"/>
                <a:gd name="connsiteX148" fmla="*/ 2070794 w 5992240"/>
                <a:gd name="connsiteY148" fmla="*/ 179237 h 3550848"/>
                <a:gd name="connsiteX149" fmla="*/ 2699008 w 5992240"/>
                <a:gd name="connsiteY149" fmla="*/ 1905242 h 3550848"/>
                <a:gd name="connsiteX150" fmla="*/ 2679860 w 5992240"/>
                <a:gd name="connsiteY150" fmla="*/ 1946304 h 3550848"/>
                <a:gd name="connsiteX151" fmla="*/ 2559442 w 5992240"/>
                <a:gd name="connsiteY151" fmla="*/ 1990133 h 3550848"/>
                <a:gd name="connsiteX152" fmla="*/ 2518381 w 5992240"/>
                <a:gd name="connsiteY152" fmla="*/ 1970985 h 3550848"/>
                <a:gd name="connsiteX153" fmla="*/ 1890167 w 5992240"/>
                <a:gd name="connsiteY153" fmla="*/ 244981 h 3550848"/>
                <a:gd name="connsiteX154" fmla="*/ 1909315 w 5992240"/>
                <a:gd name="connsiteY154" fmla="*/ 203918 h 3550848"/>
                <a:gd name="connsiteX155" fmla="*/ 2539639 w 5992240"/>
                <a:gd name="connsiteY155" fmla="*/ 37944 h 3550848"/>
                <a:gd name="connsiteX156" fmla="*/ 2576753 w 5992240"/>
                <a:gd name="connsiteY156" fmla="*/ 63931 h 3550848"/>
                <a:gd name="connsiteX157" fmla="*/ 2895705 w 5992240"/>
                <a:gd name="connsiteY157" fmla="*/ 1872801 h 3550848"/>
                <a:gd name="connsiteX158" fmla="*/ 2869718 w 5992240"/>
                <a:gd name="connsiteY158" fmla="*/ 1909914 h 3550848"/>
                <a:gd name="connsiteX159" fmla="*/ 2743519 w 5992240"/>
                <a:gd name="connsiteY159" fmla="*/ 1932166 h 3550848"/>
                <a:gd name="connsiteX160" fmla="*/ 2706406 w 5992240"/>
                <a:gd name="connsiteY160" fmla="*/ 1906179 h 3550848"/>
                <a:gd name="connsiteX161" fmla="*/ 2387453 w 5992240"/>
                <a:gd name="connsiteY161" fmla="*/ 97310 h 3550848"/>
                <a:gd name="connsiteX162" fmla="*/ 2413441 w 5992240"/>
                <a:gd name="connsiteY162" fmla="*/ 60196 h 3550848"/>
                <a:gd name="connsiteX163" fmla="*/ 3452600 w 5992240"/>
                <a:gd name="connsiteY163" fmla="*/ 37943 h 3550848"/>
                <a:gd name="connsiteX164" fmla="*/ 3578799 w 5992240"/>
                <a:gd name="connsiteY164" fmla="*/ 60195 h 3550848"/>
                <a:gd name="connsiteX165" fmla="*/ 3604786 w 5992240"/>
                <a:gd name="connsiteY165" fmla="*/ 97309 h 3550848"/>
                <a:gd name="connsiteX166" fmla="*/ 3285834 w 5992240"/>
                <a:gd name="connsiteY166" fmla="*/ 1906180 h 3550848"/>
                <a:gd name="connsiteX167" fmla="*/ 3248720 w 5992240"/>
                <a:gd name="connsiteY167" fmla="*/ 1932167 h 3550848"/>
                <a:gd name="connsiteX168" fmla="*/ 3122522 w 5992240"/>
                <a:gd name="connsiteY168" fmla="*/ 1909914 h 3550848"/>
                <a:gd name="connsiteX169" fmla="*/ 3096535 w 5992240"/>
                <a:gd name="connsiteY169" fmla="*/ 1872800 h 3550848"/>
                <a:gd name="connsiteX170" fmla="*/ 3415486 w 5992240"/>
                <a:gd name="connsiteY170" fmla="*/ 63930 h 3550848"/>
                <a:gd name="connsiteX171" fmla="*/ 3452600 w 5992240"/>
                <a:gd name="connsiteY171" fmla="*/ 37943 h 3550848"/>
                <a:gd name="connsiteX172" fmla="*/ 2932741 w 5992240"/>
                <a:gd name="connsiteY172" fmla="*/ 1 h 3550848"/>
                <a:gd name="connsiteX173" fmla="*/ 3060886 w 5992240"/>
                <a:gd name="connsiteY173" fmla="*/ 1 h 3550848"/>
                <a:gd name="connsiteX174" fmla="*/ 3092923 w 5992240"/>
                <a:gd name="connsiteY174" fmla="*/ 32039 h 3550848"/>
                <a:gd name="connsiteX175" fmla="*/ 3092924 w 5992240"/>
                <a:gd name="connsiteY175" fmla="*/ 1868813 h 3550848"/>
                <a:gd name="connsiteX176" fmla="*/ 3060887 w 5992240"/>
                <a:gd name="connsiteY176" fmla="*/ 1900850 h 3550848"/>
                <a:gd name="connsiteX177" fmla="*/ 2932741 w 5992240"/>
                <a:gd name="connsiteY177" fmla="*/ 1900850 h 3550848"/>
                <a:gd name="connsiteX178" fmla="*/ 2900704 w 5992240"/>
                <a:gd name="connsiteY178" fmla="*/ 1868813 h 3550848"/>
                <a:gd name="connsiteX179" fmla="*/ 2900704 w 5992240"/>
                <a:gd name="connsiteY179" fmla="*/ 32038 h 3550848"/>
                <a:gd name="connsiteX180" fmla="*/ 2932741 w 5992240"/>
                <a:gd name="connsiteY180" fmla="*/ 1 h 35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992240" h="3550848">
                  <a:moveTo>
                    <a:pt x="4206490" y="2860277"/>
                  </a:moveTo>
                  <a:lnTo>
                    <a:pt x="5877142" y="2860278"/>
                  </a:lnTo>
                  <a:cubicBezTo>
                    <a:pt x="5940709" y="2860278"/>
                    <a:pt x="5992240" y="2911809"/>
                    <a:pt x="5992240" y="2975376"/>
                  </a:cubicBezTo>
                  <a:lnTo>
                    <a:pt x="5992240" y="3435751"/>
                  </a:lnTo>
                  <a:cubicBezTo>
                    <a:pt x="5992240" y="3499318"/>
                    <a:pt x="5940710" y="3550849"/>
                    <a:pt x="5877143" y="3550848"/>
                  </a:cubicBezTo>
                  <a:lnTo>
                    <a:pt x="4206490" y="3550848"/>
                  </a:lnTo>
                  <a:cubicBezTo>
                    <a:pt x="4142923" y="3550848"/>
                    <a:pt x="4091393" y="3499318"/>
                    <a:pt x="4091393" y="3435751"/>
                  </a:cubicBezTo>
                  <a:lnTo>
                    <a:pt x="4091392" y="2975375"/>
                  </a:lnTo>
                  <a:cubicBezTo>
                    <a:pt x="4091393" y="2911808"/>
                    <a:pt x="4142923" y="2860278"/>
                    <a:pt x="4206490" y="2860277"/>
                  </a:cubicBezTo>
                  <a:close/>
                  <a:moveTo>
                    <a:pt x="115098" y="2860276"/>
                  </a:moveTo>
                  <a:lnTo>
                    <a:pt x="1785750" y="2860276"/>
                  </a:lnTo>
                  <a:cubicBezTo>
                    <a:pt x="1849317" y="2860277"/>
                    <a:pt x="1900848" y="2911808"/>
                    <a:pt x="1900848" y="2975375"/>
                  </a:cubicBezTo>
                  <a:lnTo>
                    <a:pt x="1900848" y="3435750"/>
                  </a:lnTo>
                  <a:cubicBezTo>
                    <a:pt x="1900849" y="3499317"/>
                    <a:pt x="1849317" y="3550848"/>
                    <a:pt x="1785750" y="3550848"/>
                  </a:cubicBezTo>
                  <a:lnTo>
                    <a:pt x="115099" y="3550848"/>
                  </a:lnTo>
                  <a:cubicBezTo>
                    <a:pt x="51532" y="3550848"/>
                    <a:pt x="1" y="3499317"/>
                    <a:pt x="0" y="3435750"/>
                  </a:cubicBezTo>
                  <a:lnTo>
                    <a:pt x="1" y="2975374"/>
                  </a:lnTo>
                  <a:cubicBezTo>
                    <a:pt x="1" y="2911808"/>
                    <a:pt x="51532" y="2860276"/>
                    <a:pt x="115098" y="2860276"/>
                  </a:cubicBezTo>
                  <a:close/>
                  <a:moveTo>
                    <a:pt x="5550236" y="1413882"/>
                  </a:moveTo>
                  <a:cubicBezTo>
                    <a:pt x="5558156" y="1416005"/>
                    <a:pt x="5565266" y="1421148"/>
                    <a:pt x="5569690" y="1428810"/>
                  </a:cubicBezTo>
                  <a:lnTo>
                    <a:pt x="5633762" y="1539787"/>
                  </a:lnTo>
                  <a:cubicBezTo>
                    <a:pt x="5642608" y="1555110"/>
                    <a:pt x="5637359" y="1574703"/>
                    <a:pt x="5622035" y="1583551"/>
                  </a:cubicBezTo>
                  <a:lnTo>
                    <a:pt x="4038159" y="2498002"/>
                  </a:lnTo>
                  <a:lnTo>
                    <a:pt x="5752710" y="1873957"/>
                  </a:lnTo>
                  <a:cubicBezTo>
                    <a:pt x="5769336" y="1867905"/>
                    <a:pt x="5787720" y="1876477"/>
                    <a:pt x="5793772" y="1893105"/>
                  </a:cubicBezTo>
                  <a:lnTo>
                    <a:pt x="5837600" y="2013522"/>
                  </a:lnTo>
                  <a:cubicBezTo>
                    <a:pt x="5843652" y="2030149"/>
                    <a:pt x="5835080" y="2048534"/>
                    <a:pt x="5818452" y="2054585"/>
                  </a:cubicBezTo>
                  <a:lnTo>
                    <a:pt x="4098889" y="2680454"/>
                  </a:lnTo>
                  <a:lnTo>
                    <a:pt x="5898847" y="2363074"/>
                  </a:lnTo>
                  <a:cubicBezTo>
                    <a:pt x="5916272" y="2360001"/>
                    <a:pt x="5932888" y="2371636"/>
                    <a:pt x="5935960" y="2389061"/>
                  </a:cubicBezTo>
                  <a:lnTo>
                    <a:pt x="5958213" y="2515260"/>
                  </a:lnTo>
                  <a:cubicBezTo>
                    <a:pt x="5961285" y="2532685"/>
                    <a:pt x="5949651" y="2549301"/>
                    <a:pt x="5932226" y="2552374"/>
                  </a:cubicBezTo>
                  <a:lnTo>
                    <a:pt x="4123357" y="2871326"/>
                  </a:lnTo>
                  <a:cubicBezTo>
                    <a:pt x="4105932" y="2874399"/>
                    <a:pt x="4089316" y="2862764"/>
                    <a:pt x="4086244" y="2845338"/>
                  </a:cubicBezTo>
                  <a:lnTo>
                    <a:pt x="4063991" y="2719140"/>
                  </a:lnTo>
                  <a:cubicBezTo>
                    <a:pt x="4062455" y="2710427"/>
                    <a:pt x="4064595" y="2701917"/>
                    <a:pt x="4069298" y="2695200"/>
                  </a:cubicBezTo>
                  <a:lnTo>
                    <a:pt x="4089002" y="2682648"/>
                  </a:lnTo>
                  <a:lnTo>
                    <a:pt x="4067954" y="2681729"/>
                  </a:lnTo>
                  <a:cubicBezTo>
                    <a:pt x="4060523" y="2678264"/>
                    <a:pt x="4054414" y="2671964"/>
                    <a:pt x="4051388" y="2663651"/>
                  </a:cubicBezTo>
                  <a:lnTo>
                    <a:pt x="4007560" y="2543233"/>
                  </a:lnTo>
                  <a:cubicBezTo>
                    <a:pt x="4004534" y="2534920"/>
                    <a:pt x="4005164" y="2526167"/>
                    <a:pt x="4008629" y="2518736"/>
                  </a:cubicBezTo>
                  <a:lnTo>
                    <a:pt x="4026226" y="2502612"/>
                  </a:lnTo>
                  <a:lnTo>
                    <a:pt x="4007033" y="2505139"/>
                  </a:lnTo>
                  <a:cubicBezTo>
                    <a:pt x="3999113" y="2503017"/>
                    <a:pt x="3992004" y="2497874"/>
                    <a:pt x="3987580" y="2490212"/>
                  </a:cubicBezTo>
                  <a:lnTo>
                    <a:pt x="3923507" y="2379234"/>
                  </a:lnTo>
                  <a:cubicBezTo>
                    <a:pt x="3914660" y="2363911"/>
                    <a:pt x="3919910" y="2344317"/>
                    <a:pt x="3935233" y="2335470"/>
                  </a:cubicBezTo>
                  <a:lnTo>
                    <a:pt x="5525925" y="1417084"/>
                  </a:lnTo>
                  <a:cubicBezTo>
                    <a:pt x="5533587" y="1412659"/>
                    <a:pt x="5542316" y="1411761"/>
                    <a:pt x="5550236" y="1413882"/>
                  </a:cubicBezTo>
                  <a:close/>
                  <a:moveTo>
                    <a:pt x="442005" y="1413882"/>
                  </a:moveTo>
                  <a:cubicBezTo>
                    <a:pt x="449924" y="1411759"/>
                    <a:pt x="458653" y="1412659"/>
                    <a:pt x="466314" y="1417082"/>
                  </a:cubicBezTo>
                  <a:lnTo>
                    <a:pt x="2057007" y="2335470"/>
                  </a:lnTo>
                  <a:cubicBezTo>
                    <a:pt x="2072330" y="2344317"/>
                    <a:pt x="2077580" y="2363910"/>
                    <a:pt x="2068734" y="2379234"/>
                  </a:cubicBezTo>
                  <a:lnTo>
                    <a:pt x="2004660" y="2490211"/>
                  </a:lnTo>
                  <a:cubicBezTo>
                    <a:pt x="2000237" y="2497873"/>
                    <a:pt x="1993127" y="2503016"/>
                    <a:pt x="1985208" y="2505138"/>
                  </a:cubicBezTo>
                  <a:lnTo>
                    <a:pt x="1966014" y="2502611"/>
                  </a:lnTo>
                  <a:lnTo>
                    <a:pt x="1983611" y="2518736"/>
                  </a:lnTo>
                  <a:cubicBezTo>
                    <a:pt x="1987076" y="2526167"/>
                    <a:pt x="1987707" y="2534919"/>
                    <a:pt x="1984681" y="2543232"/>
                  </a:cubicBezTo>
                  <a:lnTo>
                    <a:pt x="1940852" y="2663650"/>
                  </a:lnTo>
                  <a:cubicBezTo>
                    <a:pt x="1937826" y="2671964"/>
                    <a:pt x="1931717" y="2678264"/>
                    <a:pt x="1924287" y="2681729"/>
                  </a:cubicBezTo>
                  <a:lnTo>
                    <a:pt x="1903238" y="2682647"/>
                  </a:lnTo>
                  <a:lnTo>
                    <a:pt x="1922942" y="2695200"/>
                  </a:lnTo>
                  <a:cubicBezTo>
                    <a:pt x="1927645" y="2701917"/>
                    <a:pt x="1929785" y="2710427"/>
                    <a:pt x="1928249" y="2719139"/>
                  </a:cubicBezTo>
                  <a:lnTo>
                    <a:pt x="1905997" y="2845338"/>
                  </a:lnTo>
                  <a:cubicBezTo>
                    <a:pt x="1902924" y="2862763"/>
                    <a:pt x="1886309" y="2874398"/>
                    <a:pt x="1868883" y="2871326"/>
                  </a:cubicBezTo>
                  <a:lnTo>
                    <a:pt x="60015" y="2552372"/>
                  </a:lnTo>
                  <a:cubicBezTo>
                    <a:pt x="42589" y="2549300"/>
                    <a:pt x="30956" y="2532683"/>
                    <a:pt x="34028" y="2515258"/>
                  </a:cubicBezTo>
                  <a:lnTo>
                    <a:pt x="56281" y="2389060"/>
                  </a:lnTo>
                  <a:cubicBezTo>
                    <a:pt x="59352" y="2371634"/>
                    <a:pt x="75969" y="2360000"/>
                    <a:pt x="93393" y="2363073"/>
                  </a:cubicBezTo>
                  <a:lnTo>
                    <a:pt x="1893350" y="2680454"/>
                  </a:lnTo>
                  <a:lnTo>
                    <a:pt x="173788" y="2054584"/>
                  </a:lnTo>
                  <a:cubicBezTo>
                    <a:pt x="157162" y="2048532"/>
                    <a:pt x="148588" y="2030148"/>
                    <a:pt x="154640" y="2013521"/>
                  </a:cubicBezTo>
                  <a:lnTo>
                    <a:pt x="198468" y="1893104"/>
                  </a:lnTo>
                  <a:cubicBezTo>
                    <a:pt x="204520" y="1876476"/>
                    <a:pt x="222904" y="1867904"/>
                    <a:pt x="239531" y="1873956"/>
                  </a:cubicBezTo>
                  <a:lnTo>
                    <a:pt x="1954080" y="2498001"/>
                  </a:lnTo>
                  <a:lnTo>
                    <a:pt x="370205" y="1583550"/>
                  </a:lnTo>
                  <a:cubicBezTo>
                    <a:pt x="354882" y="1574703"/>
                    <a:pt x="349631" y="1555109"/>
                    <a:pt x="358479" y="1539786"/>
                  </a:cubicBezTo>
                  <a:lnTo>
                    <a:pt x="422552" y="1428808"/>
                  </a:lnTo>
                  <a:cubicBezTo>
                    <a:pt x="426975" y="1421147"/>
                    <a:pt x="434085" y="1416004"/>
                    <a:pt x="442005" y="1413882"/>
                  </a:cubicBezTo>
                  <a:close/>
                  <a:moveTo>
                    <a:pt x="5236692" y="1004671"/>
                  </a:moveTo>
                  <a:cubicBezTo>
                    <a:pt x="5244859" y="1005385"/>
                    <a:pt x="5252754" y="1009216"/>
                    <a:pt x="5258441" y="1015993"/>
                  </a:cubicBezTo>
                  <a:lnTo>
                    <a:pt x="5340810" y="1114158"/>
                  </a:lnTo>
                  <a:cubicBezTo>
                    <a:pt x="5352184" y="1127713"/>
                    <a:pt x="5350417" y="1147920"/>
                    <a:pt x="5336862" y="1159293"/>
                  </a:cubicBezTo>
                  <a:lnTo>
                    <a:pt x="3929813" y="2339949"/>
                  </a:lnTo>
                  <a:cubicBezTo>
                    <a:pt x="3916258" y="2351323"/>
                    <a:pt x="3896051" y="2349555"/>
                    <a:pt x="3884677" y="2336001"/>
                  </a:cubicBezTo>
                  <a:lnTo>
                    <a:pt x="3802308" y="2237835"/>
                  </a:lnTo>
                  <a:cubicBezTo>
                    <a:pt x="3790934" y="2224281"/>
                    <a:pt x="3792702" y="2204074"/>
                    <a:pt x="3806256" y="2192700"/>
                  </a:cubicBezTo>
                  <a:lnTo>
                    <a:pt x="5213306" y="1012044"/>
                  </a:lnTo>
                  <a:cubicBezTo>
                    <a:pt x="5220083" y="1006357"/>
                    <a:pt x="5228524" y="1003956"/>
                    <a:pt x="5236692" y="1004671"/>
                  </a:cubicBezTo>
                  <a:close/>
                  <a:moveTo>
                    <a:pt x="755549" y="1004670"/>
                  </a:moveTo>
                  <a:cubicBezTo>
                    <a:pt x="763717" y="1003955"/>
                    <a:pt x="772157" y="1006356"/>
                    <a:pt x="778934" y="1012043"/>
                  </a:cubicBezTo>
                  <a:lnTo>
                    <a:pt x="2185984" y="2192700"/>
                  </a:lnTo>
                  <a:cubicBezTo>
                    <a:pt x="2199539" y="2204073"/>
                    <a:pt x="2201306" y="2224281"/>
                    <a:pt x="2189933" y="2237835"/>
                  </a:cubicBezTo>
                  <a:lnTo>
                    <a:pt x="2107563" y="2336000"/>
                  </a:lnTo>
                  <a:cubicBezTo>
                    <a:pt x="2096189" y="2349555"/>
                    <a:pt x="2075982" y="2351322"/>
                    <a:pt x="2062427" y="2339949"/>
                  </a:cubicBezTo>
                  <a:lnTo>
                    <a:pt x="655377" y="1159293"/>
                  </a:lnTo>
                  <a:cubicBezTo>
                    <a:pt x="641824" y="1147919"/>
                    <a:pt x="640055" y="1127711"/>
                    <a:pt x="651429" y="1114157"/>
                  </a:cubicBezTo>
                  <a:lnTo>
                    <a:pt x="733799" y="1015992"/>
                  </a:lnTo>
                  <a:cubicBezTo>
                    <a:pt x="739486" y="1009215"/>
                    <a:pt x="747381" y="1005384"/>
                    <a:pt x="755549" y="1004670"/>
                  </a:cubicBezTo>
                  <a:close/>
                  <a:moveTo>
                    <a:pt x="4856335" y="649712"/>
                  </a:moveTo>
                  <a:cubicBezTo>
                    <a:pt x="4864503" y="648997"/>
                    <a:pt x="4872943" y="651398"/>
                    <a:pt x="4879721" y="657085"/>
                  </a:cubicBezTo>
                  <a:lnTo>
                    <a:pt x="4977886" y="739456"/>
                  </a:lnTo>
                  <a:cubicBezTo>
                    <a:pt x="4991440" y="750829"/>
                    <a:pt x="4993208" y="771037"/>
                    <a:pt x="4981834" y="784591"/>
                  </a:cubicBezTo>
                  <a:lnTo>
                    <a:pt x="3801180" y="2191642"/>
                  </a:lnTo>
                  <a:cubicBezTo>
                    <a:pt x="3789806" y="2205196"/>
                    <a:pt x="3769599" y="2206964"/>
                    <a:pt x="3756045" y="2195591"/>
                  </a:cubicBezTo>
                  <a:lnTo>
                    <a:pt x="3657879" y="2113221"/>
                  </a:lnTo>
                  <a:cubicBezTo>
                    <a:pt x="3644325" y="2101847"/>
                    <a:pt x="3642557" y="2081639"/>
                    <a:pt x="3653931" y="2068086"/>
                  </a:cubicBezTo>
                  <a:lnTo>
                    <a:pt x="4834586" y="661034"/>
                  </a:lnTo>
                  <a:cubicBezTo>
                    <a:pt x="4840273" y="654257"/>
                    <a:pt x="4848168" y="650426"/>
                    <a:pt x="4856335" y="649712"/>
                  </a:cubicBezTo>
                  <a:close/>
                  <a:moveTo>
                    <a:pt x="1135905" y="649711"/>
                  </a:moveTo>
                  <a:cubicBezTo>
                    <a:pt x="1144072" y="650425"/>
                    <a:pt x="1151967" y="654257"/>
                    <a:pt x="1157654" y="661033"/>
                  </a:cubicBezTo>
                  <a:lnTo>
                    <a:pt x="2338310" y="2068085"/>
                  </a:lnTo>
                  <a:cubicBezTo>
                    <a:pt x="2349683" y="2081639"/>
                    <a:pt x="2347915" y="2101846"/>
                    <a:pt x="2334361" y="2113220"/>
                  </a:cubicBezTo>
                  <a:lnTo>
                    <a:pt x="2236195" y="2195591"/>
                  </a:lnTo>
                  <a:cubicBezTo>
                    <a:pt x="2222641" y="2206964"/>
                    <a:pt x="2202434" y="2205196"/>
                    <a:pt x="2191060" y="2191642"/>
                  </a:cubicBezTo>
                  <a:lnTo>
                    <a:pt x="1010405" y="784590"/>
                  </a:lnTo>
                  <a:cubicBezTo>
                    <a:pt x="999032" y="771036"/>
                    <a:pt x="1000799" y="750829"/>
                    <a:pt x="1014354" y="739455"/>
                  </a:cubicBezTo>
                  <a:lnTo>
                    <a:pt x="1112519" y="657084"/>
                  </a:lnTo>
                  <a:cubicBezTo>
                    <a:pt x="1119297" y="651398"/>
                    <a:pt x="1127736" y="648996"/>
                    <a:pt x="1135905" y="649711"/>
                  </a:cubicBezTo>
                  <a:close/>
                  <a:moveTo>
                    <a:pt x="4418272" y="367291"/>
                  </a:moveTo>
                  <a:cubicBezTo>
                    <a:pt x="4426192" y="365169"/>
                    <a:pt x="4434922" y="366069"/>
                    <a:pt x="4442582" y="370492"/>
                  </a:cubicBezTo>
                  <a:lnTo>
                    <a:pt x="4553560" y="434565"/>
                  </a:lnTo>
                  <a:cubicBezTo>
                    <a:pt x="4568883" y="443412"/>
                    <a:pt x="4574133" y="463005"/>
                    <a:pt x="4565287" y="478328"/>
                  </a:cubicBezTo>
                  <a:lnTo>
                    <a:pt x="3646900" y="2069022"/>
                  </a:lnTo>
                  <a:cubicBezTo>
                    <a:pt x="3638053" y="2084345"/>
                    <a:pt x="3618460" y="2089596"/>
                    <a:pt x="3603136" y="2080749"/>
                  </a:cubicBezTo>
                  <a:lnTo>
                    <a:pt x="3492159" y="2016675"/>
                  </a:lnTo>
                  <a:cubicBezTo>
                    <a:pt x="3476836" y="2007829"/>
                    <a:pt x="3471586" y="1988235"/>
                    <a:pt x="3480433" y="1972912"/>
                  </a:cubicBezTo>
                  <a:lnTo>
                    <a:pt x="4398818" y="382219"/>
                  </a:lnTo>
                  <a:cubicBezTo>
                    <a:pt x="4403242" y="374557"/>
                    <a:pt x="4410352" y="369413"/>
                    <a:pt x="4418272" y="367291"/>
                  </a:cubicBezTo>
                  <a:close/>
                  <a:moveTo>
                    <a:pt x="1573967" y="367291"/>
                  </a:moveTo>
                  <a:cubicBezTo>
                    <a:pt x="1581887" y="369413"/>
                    <a:pt x="1588997" y="374557"/>
                    <a:pt x="1593420" y="382218"/>
                  </a:cubicBezTo>
                  <a:lnTo>
                    <a:pt x="2511807" y="1972912"/>
                  </a:lnTo>
                  <a:cubicBezTo>
                    <a:pt x="2520654" y="1988235"/>
                    <a:pt x="2515404" y="2007828"/>
                    <a:pt x="2500081" y="2016676"/>
                  </a:cubicBezTo>
                  <a:lnTo>
                    <a:pt x="2389104" y="2080749"/>
                  </a:lnTo>
                  <a:cubicBezTo>
                    <a:pt x="2373780" y="2089595"/>
                    <a:pt x="2354187" y="2084345"/>
                    <a:pt x="2345341" y="2069022"/>
                  </a:cubicBezTo>
                  <a:lnTo>
                    <a:pt x="1426953" y="478328"/>
                  </a:lnTo>
                  <a:cubicBezTo>
                    <a:pt x="1418106" y="463005"/>
                    <a:pt x="1423357" y="443411"/>
                    <a:pt x="1438680" y="434564"/>
                  </a:cubicBezTo>
                  <a:lnTo>
                    <a:pt x="1549657" y="370491"/>
                  </a:lnTo>
                  <a:cubicBezTo>
                    <a:pt x="1557319" y="366068"/>
                    <a:pt x="1566048" y="365169"/>
                    <a:pt x="1573967" y="367291"/>
                  </a:cubicBezTo>
                  <a:close/>
                  <a:moveTo>
                    <a:pt x="3962507" y="160090"/>
                  </a:moveTo>
                  <a:lnTo>
                    <a:pt x="4082925" y="203919"/>
                  </a:lnTo>
                  <a:cubicBezTo>
                    <a:pt x="4099552" y="209970"/>
                    <a:pt x="4108124" y="228354"/>
                    <a:pt x="4102073" y="244981"/>
                  </a:cubicBezTo>
                  <a:lnTo>
                    <a:pt x="3473860" y="1970985"/>
                  </a:lnTo>
                  <a:cubicBezTo>
                    <a:pt x="3467808" y="1987612"/>
                    <a:pt x="3449424" y="1996185"/>
                    <a:pt x="3432797" y="1990133"/>
                  </a:cubicBezTo>
                  <a:lnTo>
                    <a:pt x="3312380" y="1946304"/>
                  </a:lnTo>
                  <a:cubicBezTo>
                    <a:pt x="3295753" y="1940253"/>
                    <a:pt x="3287180" y="1921869"/>
                    <a:pt x="3293232" y="1905242"/>
                  </a:cubicBezTo>
                  <a:lnTo>
                    <a:pt x="3921445" y="179238"/>
                  </a:lnTo>
                  <a:cubicBezTo>
                    <a:pt x="3927497" y="162611"/>
                    <a:pt x="3945881" y="154038"/>
                    <a:pt x="3962507" y="160090"/>
                  </a:cubicBezTo>
                  <a:close/>
                  <a:moveTo>
                    <a:pt x="2029732" y="160090"/>
                  </a:moveTo>
                  <a:cubicBezTo>
                    <a:pt x="2046359" y="154038"/>
                    <a:pt x="2064743" y="162611"/>
                    <a:pt x="2070794" y="179237"/>
                  </a:cubicBezTo>
                  <a:lnTo>
                    <a:pt x="2699008" y="1905242"/>
                  </a:lnTo>
                  <a:cubicBezTo>
                    <a:pt x="2705060" y="1921869"/>
                    <a:pt x="2696487" y="1940252"/>
                    <a:pt x="2679860" y="1946304"/>
                  </a:cubicBezTo>
                  <a:lnTo>
                    <a:pt x="2559442" y="1990133"/>
                  </a:lnTo>
                  <a:cubicBezTo>
                    <a:pt x="2542816" y="1996185"/>
                    <a:pt x="2524432" y="1987612"/>
                    <a:pt x="2518381" y="1970985"/>
                  </a:cubicBezTo>
                  <a:lnTo>
                    <a:pt x="1890167" y="244981"/>
                  </a:lnTo>
                  <a:cubicBezTo>
                    <a:pt x="1884115" y="228354"/>
                    <a:pt x="1892688" y="209970"/>
                    <a:pt x="1909315" y="203918"/>
                  </a:cubicBezTo>
                  <a:close/>
                  <a:moveTo>
                    <a:pt x="2539639" y="37944"/>
                  </a:moveTo>
                  <a:cubicBezTo>
                    <a:pt x="2557064" y="34870"/>
                    <a:pt x="2573680" y="46505"/>
                    <a:pt x="2576753" y="63931"/>
                  </a:cubicBezTo>
                  <a:lnTo>
                    <a:pt x="2895705" y="1872801"/>
                  </a:lnTo>
                  <a:cubicBezTo>
                    <a:pt x="2898778" y="1890226"/>
                    <a:pt x="2887143" y="1906842"/>
                    <a:pt x="2869718" y="1909914"/>
                  </a:cubicBezTo>
                  <a:lnTo>
                    <a:pt x="2743519" y="1932166"/>
                  </a:lnTo>
                  <a:cubicBezTo>
                    <a:pt x="2726094" y="1935239"/>
                    <a:pt x="2709478" y="1923604"/>
                    <a:pt x="2706406" y="1906179"/>
                  </a:cubicBezTo>
                  <a:lnTo>
                    <a:pt x="2387453" y="97310"/>
                  </a:lnTo>
                  <a:cubicBezTo>
                    <a:pt x="2384381" y="79884"/>
                    <a:pt x="2396015" y="63268"/>
                    <a:pt x="2413441" y="60196"/>
                  </a:cubicBezTo>
                  <a:close/>
                  <a:moveTo>
                    <a:pt x="3452600" y="37943"/>
                  </a:moveTo>
                  <a:lnTo>
                    <a:pt x="3578799" y="60195"/>
                  </a:lnTo>
                  <a:cubicBezTo>
                    <a:pt x="3596224" y="63268"/>
                    <a:pt x="3607859" y="79884"/>
                    <a:pt x="3604786" y="97309"/>
                  </a:cubicBezTo>
                  <a:lnTo>
                    <a:pt x="3285834" y="1906180"/>
                  </a:lnTo>
                  <a:cubicBezTo>
                    <a:pt x="3282762" y="1923604"/>
                    <a:pt x="3266145" y="1935239"/>
                    <a:pt x="3248720" y="1932167"/>
                  </a:cubicBezTo>
                  <a:lnTo>
                    <a:pt x="3122522" y="1909914"/>
                  </a:lnTo>
                  <a:cubicBezTo>
                    <a:pt x="3105096" y="1906841"/>
                    <a:pt x="3093462" y="1890226"/>
                    <a:pt x="3096535" y="1872800"/>
                  </a:cubicBezTo>
                  <a:lnTo>
                    <a:pt x="3415486" y="63930"/>
                  </a:lnTo>
                  <a:cubicBezTo>
                    <a:pt x="3418559" y="46505"/>
                    <a:pt x="3435175" y="34871"/>
                    <a:pt x="3452600" y="37943"/>
                  </a:cubicBezTo>
                  <a:close/>
                  <a:moveTo>
                    <a:pt x="2932741" y="1"/>
                  </a:moveTo>
                  <a:lnTo>
                    <a:pt x="3060886" y="1"/>
                  </a:lnTo>
                  <a:cubicBezTo>
                    <a:pt x="3078580" y="0"/>
                    <a:pt x="3092924" y="14344"/>
                    <a:pt x="3092923" y="32039"/>
                  </a:cubicBezTo>
                  <a:lnTo>
                    <a:pt x="3092924" y="1868813"/>
                  </a:lnTo>
                  <a:cubicBezTo>
                    <a:pt x="3092924" y="1886507"/>
                    <a:pt x="3078581" y="1900851"/>
                    <a:pt x="3060887" y="1900850"/>
                  </a:cubicBezTo>
                  <a:lnTo>
                    <a:pt x="2932741" y="1900850"/>
                  </a:lnTo>
                  <a:cubicBezTo>
                    <a:pt x="2915047" y="1900850"/>
                    <a:pt x="2900704" y="1886507"/>
                    <a:pt x="2900704" y="1868813"/>
                  </a:cubicBezTo>
                  <a:lnTo>
                    <a:pt x="2900704" y="32038"/>
                  </a:lnTo>
                  <a:cubicBezTo>
                    <a:pt x="2900704" y="14344"/>
                    <a:pt x="2915047" y="1"/>
                    <a:pt x="293274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16" name="TextBox 49">
              <a:extLst>
                <a:ext uri="{FF2B5EF4-FFF2-40B4-BE49-F238E27FC236}">
                  <a16:creationId xmlns:a16="http://schemas.microsoft.com/office/drawing/2014/main" id="{D8BAACD9-E8F2-D511-2DFC-4ED0E1AD3210}"/>
                </a:ext>
              </a:extLst>
            </p:cNvPr>
            <p:cNvSpPr txBox="1"/>
            <p:nvPr/>
          </p:nvSpPr>
          <p:spPr>
            <a:xfrm>
              <a:off x="2697506" y="3622244"/>
              <a:ext cx="1858170" cy="230421"/>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hr | Virtual | Webinar</a:t>
              </a:r>
            </a:p>
          </p:txBody>
        </p:sp>
        <p:sp>
          <p:nvSpPr>
            <p:cNvPr id="17" name="TextBox 49">
              <a:extLst>
                <a:ext uri="{FF2B5EF4-FFF2-40B4-BE49-F238E27FC236}">
                  <a16:creationId xmlns:a16="http://schemas.microsoft.com/office/drawing/2014/main" id="{D093460D-3734-C36E-8905-A51CA7246C12}"/>
                </a:ext>
              </a:extLst>
            </p:cNvPr>
            <p:cNvSpPr txBox="1"/>
            <p:nvPr/>
          </p:nvSpPr>
          <p:spPr>
            <a:xfrm>
              <a:off x="3332190" y="3274317"/>
              <a:ext cx="1282501" cy="250856"/>
            </a:xfrm>
            <a:prstGeom prst="rect">
              <a:avLst/>
            </a:prstGeom>
          </p:spPr>
          <p:txBody>
            <a:bodyPr lIns="47625" tIns="47625" rIns="47625" bIns="47625" rtlCol="0" anchor="ctr"/>
            <a:lstStyle/>
            <a:p>
              <a:r>
                <a:rPr lang="en-US" sz="1200" b="1" dirty="0">
                  <a:solidFill>
                    <a:schemeClr val="bg1"/>
                  </a:solidFill>
                  <a:latin typeface="Barlow ExtraBold" panose="00000900000000000000" pitchFamily="2" charset="0"/>
                </a:rPr>
                <a:t>Communicating with Impact</a:t>
              </a:r>
            </a:p>
          </p:txBody>
        </p:sp>
        <p:sp>
          <p:nvSpPr>
            <p:cNvPr id="57" name="TextBox 56">
              <a:extLst>
                <a:ext uri="{FF2B5EF4-FFF2-40B4-BE49-F238E27FC236}">
                  <a16:creationId xmlns:a16="http://schemas.microsoft.com/office/drawing/2014/main" id="{1E459682-09A0-4A93-C912-CDBD32045722}"/>
                </a:ext>
              </a:extLst>
            </p:cNvPr>
            <p:cNvSpPr txBox="1">
              <a:spLocks noChangeAspect="1"/>
            </p:cNvSpPr>
            <p:nvPr/>
          </p:nvSpPr>
          <p:spPr>
            <a:xfrm>
              <a:off x="2677138" y="2777776"/>
              <a:ext cx="888397" cy="241378"/>
            </a:xfrm>
            <a:prstGeom prst="roundRect">
              <a:avLst>
                <a:gd name="adj" fmla="val 50000"/>
              </a:avLst>
            </a:prstGeom>
            <a:solidFill>
              <a:srgbClr val="27ADE4"/>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58" name="TextBox 57">
              <a:extLst>
                <a:ext uri="{FF2B5EF4-FFF2-40B4-BE49-F238E27FC236}">
                  <a16:creationId xmlns:a16="http://schemas.microsoft.com/office/drawing/2014/main" id="{1DF2C3AB-2619-E4E1-07AE-EC3DD0E8C658}"/>
                </a:ext>
              </a:extLst>
            </p:cNvPr>
            <p:cNvSpPr txBox="1"/>
            <p:nvPr/>
          </p:nvSpPr>
          <p:spPr>
            <a:xfrm>
              <a:off x="2823607" y="2800741"/>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r>
                <a:rPr lang="en-GB" dirty="0">
                  <a:solidFill>
                    <a:schemeClr val="bg1"/>
                  </a:solidFill>
                </a:rPr>
                <a:t>One</a:t>
              </a:r>
            </a:p>
          </p:txBody>
        </p:sp>
      </p:grpSp>
      <p:grpSp>
        <p:nvGrpSpPr>
          <p:cNvPr id="59" name="Group 58">
            <a:extLst>
              <a:ext uri="{FF2B5EF4-FFF2-40B4-BE49-F238E27FC236}">
                <a16:creationId xmlns:a16="http://schemas.microsoft.com/office/drawing/2014/main" id="{413970E5-0A37-0A59-6AF7-352B0F4ED9D7}"/>
              </a:ext>
            </a:extLst>
          </p:cNvPr>
          <p:cNvGrpSpPr/>
          <p:nvPr/>
        </p:nvGrpSpPr>
        <p:grpSpPr>
          <a:xfrm>
            <a:off x="5085774" y="2058671"/>
            <a:ext cx="1888426" cy="1273582"/>
            <a:chOff x="4801529" y="2787777"/>
            <a:chExt cx="1888426" cy="1273582"/>
          </a:xfrm>
        </p:grpSpPr>
        <p:sp>
          <p:nvSpPr>
            <p:cNvPr id="60" name="Freeform 24">
              <a:extLst>
                <a:ext uri="{FF2B5EF4-FFF2-40B4-BE49-F238E27FC236}">
                  <a16:creationId xmlns:a16="http://schemas.microsoft.com/office/drawing/2014/main" id="{220E5F4A-B4F1-0440-43B9-C8C570AE0F94}"/>
                </a:ext>
              </a:extLst>
            </p:cNvPr>
            <p:cNvSpPr/>
            <p:nvPr/>
          </p:nvSpPr>
          <p:spPr>
            <a:xfrm>
              <a:off x="4801529" y="3122025"/>
              <a:ext cx="1858172" cy="806297"/>
            </a:xfrm>
            <a:prstGeom prst="roundRect">
              <a:avLst/>
            </a:prstGeom>
            <a:solidFill>
              <a:srgbClr val="FBCD4F"/>
            </a:solidFill>
          </p:spPr>
          <p:txBody>
            <a:bodyPr tIns="396000" anchor="ctr"/>
            <a:lstStyle/>
            <a:p>
              <a:pPr algn="ctr"/>
              <a:endParaRPr lang="en-US" sz="1200" b="1" dirty="0">
                <a:solidFill>
                  <a:schemeClr val="bg1"/>
                </a:solidFill>
                <a:latin typeface="Barlow" pitchFamily="2" charset="77"/>
              </a:endParaRPr>
            </a:p>
          </p:txBody>
        </p:sp>
        <p:sp>
          <p:nvSpPr>
            <p:cNvPr id="61" name="Freeform 28">
              <a:extLst>
                <a:ext uri="{FF2B5EF4-FFF2-40B4-BE49-F238E27FC236}">
                  <a16:creationId xmlns:a16="http://schemas.microsoft.com/office/drawing/2014/main" id="{A4A7CE9A-7868-CC62-1821-3C593CFDA87A}"/>
                </a:ext>
              </a:extLst>
            </p:cNvPr>
            <p:cNvSpPr/>
            <p:nvPr/>
          </p:nvSpPr>
          <p:spPr>
            <a:xfrm>
              <a:off x="5599870" y="3830936"/>
              <a:ext cx="248843" cy="230423"/>
            </a:xfrm>
            <a:custGeom>
              <a:avLst/>
              <a:gdLst/>
              <a:ahLst/>
              <a:cxnLst/>
              <a:rect l="l" t="t" r="r" b="b"/>
              <a:pathLst>
                <a:path w="1930400" h="1297940">
                  <a:moveTo>
                    <a:pt x="0" y="0"/>
                  </a:moveTo>
                  <a:lnTo>
                    <a:pt x="965200" y="1297940"/>
                  </a:lnTo>
                  <a:lnTo>
                    <a:pt x="1930400" y="0"/>
                  </a:lnTo>
                  <a:close/>
                </a:path>
              </a:pathLst>
            </a:custGeom>
            <a:solidFill>
              <a:srgbClr val="FBCD4F"/>
            </a:solidFill>
          </p:spPr>
          <p:txBody>
            <a:bodyPr anchor="ctr"/>
            <a:lstStyle/>
            <a:p>
              <a:pPr algn="ctr"/>
              <a:endParaRPr lang="en-US" sz="1600" b="1" dirty="0">
                <a:solidFill>
                  <a:schemeClr val="bg1"/>
                </a:solidFill>
                <a:latin typeface="Barlow" pitchFamily="2" charset="77"/>
              </a:endParaRPr>
            </a:p>
          </p:txBody>
        </p:sp>
        <p:sp>
          <p:nvSpPr>
            <p:cNvPr id="62" name="TextBox 55">
              <a:extLst>
                <a:ext uri="{FF2B5EF4-FFF2-40B4-BE49-F238E27FC236}">
                  <a16:creationId xmlns:a16="http://schemas.microsoft.com/office/drawing/2014/main" id="{7BA79503-5B83-9696-6993-161B511B9AB5}"/>
                </a:ext>
              </a:extLst>
            </p:cNvPr>
            <p:cNvSpPr txBox="1"/>
            <p:nvPr/>
          </p:nvSpPr>
          <p:spPr>
            <a:xfrm>
              <a:off x="5750524" y="2803144"/>
              <a:ext cx="888397" cy="286269"/>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April</a:t>
              </a:r>
            </a:p>
          </p:txBody>
        </p:sp>
        <p:sp>
          <p:nvSpPr>
            <p:cNvPr id="63" name="Freeform 32">
              <a:extLst>
                <a:ext uri="{FF2B5EF4-FFF2-40B4-BE49-F238E27FC236}">
                  <a16:creationId xmlns:a16="http://schemas.microsoft.com/office/drawing/2014/main" id="{F1D879E2-A49B-ED18-DDB7-E448609F1B8F}"/>
                </a:ext>
              </a:extLst>
            </p:cNvPr>
            <p:cNvSpPr>
              <a:spLocks noChangeAspect="1"/>
            </p:cNvSpPr>
            <p:nvPr/>
          </p:nvSpPr>
          <p:spPr>
            <a:xfrm>
              <a:off x="5042557" y="3245821"/>
              <a:ext cx="277522" cy="331516"/>
            </a:xfrm>
            <a:custGeom>
              <a:avLst/>
              <a:gdLst>
                <a:gd name="connsiteX0" fmla="*/ 2627312 w 5254625"/>
                <a:gd name="connsiteY0" fmla="*/ 376237 h 6276974"/>
                <a:gd name="connsiteX1" fmla="*/ 2270124 w 5254625"/>
                <a:gd name="connsiteY1" fmla="*/ 733425 h 6276974"/>
                <a:gd name="connsiteX2" fmla="*/ 2331126 w 5254625"/>
                <a:gd name="connsiteY2" fmla="*/ 933132 h 6276974"/>
                <a:gd name="connsiteX3" fmla="*/ 2333464 w 5254625"/>
                <a:gd name="connsiteY3" fmla="*/ 935965 h 6276974"/>
                <a:gd name="connsiteX4" fmla="*/ 2338036 w 5254625"/>
                <a:gd name="connsiteY4" fmla="*/ 890610 h 6276974"/>
                <a:gd name="connsiteX5" fmla="*/ 2627312 w 5254625"/>
                <a:gd name="connsiteY5" fmla="*/ 654843 h 6276974"/>
                <a:gd name="connsiteX6" fmla="*/ 2916588 w 5254625"/>
                <a:gd name="connsiteY6" fmla="*/ 890610 h 6276974"/>
                <a:gd name="connsiteX7" fmla="*/ 2921160 w 5254625"/>
                <a:gd name="connsiteY7" fmla="*/ 935965 h 6276974"/>
                <a:gd name="connsiteX8" fmla="*/ 2923498 w 5254625"/>
                <a:gd name="connsiteY8" fmla="*/ 933132 h 6276974"/>
                <a:gd name="connsiteX9" fmla="*/ 2984500 w 5254625"/>
                <a:gd name="connsiteY9" fmla="*/ 733425 h 6276974"/>
                <a:gd name="connsiteX10" fmla="*/ 2627312 w 5254625"/>
                <a:gd name="connsiteY10" fmla="*/ 376237 h 6276974"/>
                <a:gd name="connsiteX11" fmla="*/ 2627312 w 5254625"/>
                <a:gd name="connsiteY11" fmla="*/ 0 h 6276974"/>
                <a:gd name="connsiteX12" fmla="*/ 3360737 w 5254625"/>
                <a:gd name="connsiteY12" fmla="*/ 733425 h 6276974"/>
                <a:gd name="connsiteX13" fmla="*/ 3037377 w 5254625"/>
                <a:gd name="connsiteY13" fmla="*/ 1341593 h 6276974"/>
                <a:gd name="connsiteX14" fmla="*/ 2922587 w 5254625"/>
                <a:gd name="connsiteY14" fmla="*/ 1403899 h 6276974"/>
                <a:gd name="connsiteX15" fmla="*/ 2922587 w 5254625"/>
                <a:gd name="connsiteY15" fmla="*/ 1622821 h 6276974"/>
                <a:gd name="connsiteX16" fmla="*/ 3418482 w 5254625"/>
                <a:gd name="connsiteY16" fmla="*/ 1622821 h 6276974"/>
                <a:gd name="connsiteX17" fmla="*/ 3713757 w 5254625"/>
                <a:gd name="connsiteY17" fmla="*/ 1918096 h 6276974"/>
                <a:gd name="connsiteX18" fmla="*/ 3418482 w 5254625"/>
                <a:gd name="connsiteY18" fmla="*/ 2213371 h 6276974"/>
                <a:gd name="connsiteX19" fmla="*/ 2922587 w 5254625"/>
                <a:gd name="connsiteY19" fmla="*/ 2213371 h 6276974"/>
                <a:gd name="connsiteX20" fmla="*/ 2922587 w 5254625"/>
                <a:gd name="connsiteY20" fmla="*/ 5161329 h 6276974"/>
                <a:gd name="connsiteX21" fmla="*/ 3052872 w 5254625"/>
                <a:gd name="connsiteY21" fmla="*/ 5132825 h 6276974"/>
                <a:gd name="connsiteX22" fmla="*/ 4144075 w 5254625"/>
                <a:gd name="connsiteY22" fmla="*/ 4312821 h 6276974"/>
                <a:gd name="connsiteX23" fmla="*/ 4261076 w 5254625"/>
                <a:gd name="connsiteY23" fmla="*/ 4107695 h 6276974"/>
                <a:gd name="connsiteX24" fmla="*/ 3883025 w 5254625"/>
                <a:gd name="connsiteY24" fmla="*/ 4107695 h 6276974"/>
                <a:gd name="connsiteX25" fmla="*/ 4568825 w 5254625"/>
                <a:gd name="connsiteY25" fmla="*/ 3240920 h 6276974"/>
                <a:gd name="connsiteX26" fmla="*/ 5254625 w 5254625"/>
                <a:gd name="connsiteY26" fmla="*/ 4107695 h 6276974"/>
                <a:gd name="connsiteX27" fmla="*/ 4856702 w 5254625"/>
                <a:gd name="connsiteY27" fmla="*/ 4107695 h 6276974"/>
                <a:gd name="connsiteX28" fmla="*/ 4840097 w 5254625"/>
                <a:gd name="connsiteY28" fmla="*/ 4179213 h 6276974"/>
                <a:gd name="connsiteX29" fmla="*/ 3034636 w 5254625"/>
                <a:gd name="connsiteY29" fmla="*/ 5899364 h 6276974"/>
                <a:gd name="connsiteX30" fmla="*/ 2922587 w 5254625"/>
                <a:gd name="connsiteY30" fmla="*/ 5915120 h 6276974"/>
                <a:gd name="connsiteX31" fmla="*/ 2922587 w 5254625"/>
                <a:gd name="connsiteY31" fmla="*/ 5981699 h 6276974"/>
                <a:gd name="connsiteX32" fmla="*/ 2627312 w 5254625"/>
                <a:gd name="connsiteY32" fmla="*/ 6276974 h 6276974"/>
                <a:gd name="connsiteX33" fmla="*/ 2332037 w 5254625"/>
                <a:gd name="connsiteY33" fmla="*/ 5981699 h 6276974"/>
                <a:gd name="connsiteX34" fmla="*/ 2332037 w 5254625"/>
                <a:gd name="connsiteY34" fmla="*/ 5915120 h 6276974"/>
                <a:gd name="connsiteX35" fmla="*/ 2219989 w 5254625"/>
                <a:gd name="connsiteY35" fmla="*/ 5899364 h 6276974"/>
                <a:gd name="connsiteX36" fmla="*/ 414528 w 5254625"/>
                <a:gd name="connsiteY36" fmla="*/ 4179213 h 6276974"/>
                <a:gd name="connsiteX37" fmla="*/ 397922 w 5254625"/>
                <a:gd name="connsiteY37" fmla="*/ 4107695 h 6276974"/>
                <a:gd name="connsiteX38" fmla="*/ 0 w 5254625"/>
                <a:gd name="connsiteY38" fmla="*/ 4107695 h 6276974"/>
                <a:gd name="connsiteX39" fmla="*/ 685800 w 5254625"/>
                <a:gd name="connsiteY39" fmla="*/ 3240920 h 6276974"/>
                <a:gd name="connsiteX40" fmla="*/ 1371600 w 5254625"/>
                <a:gd name="connsiteY40" fmla="*/ 4107695 h 6276974"/>
                <a:gd name="connsiteX41" fmla="*/ 993548 w 5254625"/>
                <a:gd name="connsiteY41" fmla="*/ 4107695 h 6276974"/>
                <a:gd name="connsiteX42" fmla="*/ 1110549 w 5254625"/>
                <a:gd name="connsiteY42" fmla="*/ 4312821 h 6276974"/>
                <a:gd name="connsiteX43" fmla="*/ 2201753 w 5254625"/>
                <a:gd name="connsiteY43" fmla="*/ 5132825 h 6276974"/>
                <a:gd name="connsiteX44" fmla="*/ 2332037 w 5254625"/>
                <a:gd name="connsiteY44" fmla="*/ 5161329 h 6276974"/>
                <a:gd name="connsiteX45" fmla="*/ 2332037 w 5254625"/>
                <a:gd name="connsiteY45" fmla="*/ 2213371 h 6276974"/>
                <a:gd name="connsiteX46" fmla="*/ 1836142 w 5254625"/>
                <a:gd name="connsiteY46" fmla="*/ 2213371 h 6276974"/>
                <a:gd name="connsiteX47" fmla="*/ 1540867 w 5254625"/>
                <a:gd name="connsiteY47" fmla="*/ 1918096 h 6276974"/>
                <a:gd name="connsiteX48" fmla="*/ 1836142 w 5254625"/>
                <a:gd name="connsiteY48" fmla="*/ 1622821 h 6276974"/>
                <a:gd name="connsiteX49" fmla="*/ 2332037 w 5254625"/>
                <a:gd name="connsiteY49" fmla="*/ 1622821 h 6276974"/>
                <a:gd name="connsiteX50" fmla="*/ 2332037 w 5254625"/>
                <a:gd name="connsiteY50" fmla="*/ 1403899 h 6276974"/>
                <a:gd name="connsiteX51" fmla="*/ 2217248 w 5254625"/>
                <a:gd name="connsiteY51" fmla="*/ 1341593 h 6276974"/>
                <a:gd name="connsiteX52" fmla="*/ 1893887 w 5254625"/>
                <a:gd name="connsiteY52" fmla="*/ 733425 h 6276974"/>
                <a:gd name="connsiteX53" fmla="*/ 2627312 w 5254625"/>
                <a:gd name="connsiteY53" fmla="*/ 0 h 627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254625" h="6276974">
                  <a:moveTo>
                    <a:pt x="2627312" y="376237"/>
                  </a:moveTo>
                  <a:cubicBezTo>
                    <a:pt x="2430043" y="376237"/>
                    <a:pt x="2270124" y="536156"/>
                    <a:pt x="2270124" y="733425"/>
                  </a:cubicBezTo>
                  <a:cubicBezTo>
                    <a:pt x="2270124" y="807401"/>
                    <a:pt x="2292613" y="876125"/>
                    <a:pt x="2331126" y="933132"/>
                  </a:cubicBezTo>
                  <a:lnTo>
                    <a:pt x="2333464" y="935965"/>
                  </a:lnTo>
                  <a:lnTo>
                    <a:pt x="2338036" y="890610"/>
                  </a:lnTo>
                  <a:cubicBezTo>
                    <a:pt x="2365569" y="756058"/>
                    <a:pt x="2484621" y="654843"/>
                    <a:pt x="2627312" y="654843"/>
                  </a:cubicBezTo>
                  <a:cubicBezTo>
                    <a:pt x="2770004" y="654843"/>
                    <a:pt x="2889055" y="756058"/>
                    <a:pt x="2916588" y="890610"/>
                  </a:cubicBezTo>
                  <a:lnTo>
                    <a:pt x="2921160" y="935965"/>
                  </a:lnTo>
                  <a:lnTo>
                    <a:pt x="2923498" y="933132"/>
                  </a:lnTo>
                  <a:cubicBezTo>
                    <a:pt x="2962011" y="876125"/>
                    <a:pt x="2984500" y="807401"/>
                    <a:pt x="2984500" y="733425"/>
                  </a:cubicBezTo>
                  <a:cubicBezTo>
                    <a:pt x="2984500" y="536156"/>
                    <a:pt x="2824581" y="376237"/>
                    <a:pt x="2627312" y="376237"/>
                  </a:cubicBezTo>
                  <a:close/>
                  <a:moveTo>
                    <a:pt x="2627312" y="0"/>
                  </a:moveTo>
                  <a:cubicBezTo>
                    <a:pt x="3032371" y="0"/>
                    <a:pt x="3360737" y="328366"/>
                    <a:pt x="3360737" y="733425"/>
                  </a:cubicBezTo>
                  <a:cubicBezTo>
                    <a:pt x="3360737" y="986587"/>
                    <a:pt x="3232469" y="1209791"/>
                    <a:pt x="3037377" y="1341593"/>
                  </a:cubicBezTo>
                  <a:lnTo>
                    <a:pt x="2922587" y="1403899"/>
                  </a:lnTo>
                  <a:lnTo>
                    <a:pt x="2922587" y="1622821"/>
                  </a:lnTo>
                  <a:lnTo>
                    <a:pt x="3418482" y="1622821"/>
                  </a:lnTo>
                  <a:cubicBezTo>
                    <a:pt x="3581558" y="1622821"/>
                    <a:pt x="3713757" y="1755020"/>
                    <a:pt x="3713757" y="1918096"/>
                  </a:cubicBezTo>
                  <a:cubicBezTo>
                    <a:pt x="3713757" y="2081172"/>
                    <a:pt x="3581558" y="2213371"/>
                    <a:pt x="3418482" y="2213371"/>
                  </a:cubicBezTo>
                  <a:lnTo>
                    <a:pt x="2922587" y="2213371"/>
                  </a:lnTo>
                  <a:lnTo>
                    <a:pt x="2922587" y="5161329"/>
                  </a:lnTo>
                  <a:lnTo>
                    <a:pt x="3052872" y="5132825"/>
                  </a:lnTo>
                  <a:cubicBezTo>
                    <a:pt x="3497335" y="5015609"/>
                    <a:pt x="3881645" y="4718768"/>
                    <a:pt x="4144075" y="4312821"/>
                  </a:cubicBezTo>
                  <a:lnTo>
                    <a:pt x="4261076" y="4107695"/>
                  </a:lnTo>
                  <a:lnTo>
                    <a:pt x="3883025" y="4107695"/>
                  </a:lnTo>
                  <a:lnTo>
                    <a:pt x="4568825" y="3240920"/>
                  </a:lnTo>
                  <a:lnTo>
                    <a:pt x="5254625" y="4107695"/>
                  </a:lnTo>
                  <a:lnTo>
                    <a:pt x="4856702" y="4107695"/>
                  </a:lnTo>
                  <a:lnTo>
                    <a:pt x="4840097" y="4179213"/>
                  </a:lnTo>
                  <a:cubicBezTo>
                    <a:pt x="4601397" y="5060006"/>
                    <a:pt x="3902246" y="5735992"/>
                    <a:pt x="3034636" y="5899364"/>
                  </a:cubicBezTo>
                  <a:lnTo>
                    <a:pt x="2922587" y="5915120"/>
                  </a:lnTo>
                  <a:lnTo>
                    <a:pt x="2922587" y="5981699"/>
                  </a:lnTo>
                  <a:cubicBezTo>
                    <a:pt x="2922587" y="6144775"/>
                    <a:pt x="2790388" y="6276974"/>
                    <a:pt x="2627312" y="6276974"/>
                  </a:cubicBezTo>
                  <a:cubicBezTo>
                    <a:pt x="2464236" y="6276974"/>
                    <a:pt x="2332037" y="6144775"/>
                    <a:pt x="2332037" y="5981699"/>
                  </a:cubicBezTo>
                  <a:lnTo>
                    <a:pt x="2332037" y="5915120"/>
                  </a:lnTo>
                  <a:lnTo>
                    <a:pt x="2219989" y="5899364"/>
                  </a:lnTo>
                  <a:cubicBezTo>
                    <a:pt x="1352379" y="5735992"/>
                    <a:pt x="653228" y="5060006"/>
                    <a:pt x="414528" y="4179213"/>
                  </a:cubicBezTo>
                  <a:lnTo>
                    <a:pt x="397922" y="4107695"/>
                  </a:lnTo>
                  <a:lnTo>
                    <a:pt x="0" y="4107695"/>
                  </a:lnTo>
                  <a:lnTo>
                    <a:pt x="685800" y="3240920"/>
                  </a:lnTo>
                  <a:lnTo>
                    <a:pt x="1371600" y="4107695"/>
                  </a:lnTo>
                  <a:lnTo>
                    <a:pt x="993548" y="4107695"/>
                  </a:lnTo>
                  <a:lnTo>
                    <a:pt x="1110549" y="4312821"/>
                  </a:lnTo>
                  <a:cubicBezTo>
                    <a:pt x="1372980" y="4718768"/>
                    <a:pt x="1757290" y="5015609"/>
                    <a:pt x="2201753" y="5132825"/>
                  </a:cubicBezTo>
                  <a:lnTo>
                    <a:pt x="2332037" y="5161329"/>
                  </a:lnTo>
                  <a:lnTo>
                    <a:pt x="2332037" y="2213371"/>
                  </a:lnTo>
                  <a:lnTo>
                    <a:pt x="1836142" y="2213371"/>
                  </a:lnTo>
                  <a:cubicBezTo>
                    <a:pt x="1673066" y="2213371"/>
                    <a:pt x="1540867" y="2081172"/>
                    <a:pt x="1540867" y="1918096"/>
                  </a:cubicBezTo>
                  <a:cubicBezTo>
                    <a:pt x="1540867" y="1755020"/>
                    <a:pt x="1673066" y="1622821"/>
                    <a:pt x="1836142" y="1622821"/>
                  </a:cubicBezTo>
                  <a:lnTo>
                    <a:pt x="2332037" y="1622821"/>
                  </a:lnTo>
                  <a:lnTo>
                    <a:pt x="2332037" y="1403899"/>
                  </a:lnTo>
                  <a:lnTo>
                    <a:pt x="2217248" y="1341593"/>
                  </a:lnTo>
                  <a:cubicBezTo>
                    <a:pt x="2022155" y="1209791"/>
                    <a:pt x="1893887" y="986587"/>
                    <a:pt x="1893887" y="733425"/>
                  </a:cubicBezTo>
                  <a:cubicBezTo>
                    <a:pt x="1893887" y="328366"/>
                    <a:pt x="2222253" y="0"/>
                    <a:pt x="2627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64" name="TextBox 49">
              <a:extLst>
                <a:ext uri="{FF2B5EF4-FFF2-40B4-BE49-F238E27FC236}">
                  <a16:creationId xmlns:a16="http://schemas.microsoft.com/office/drawing/2014/main" id="{3025EF4C-6388-E482-B94A-A7D0EE66602E}"/>
                </a:ext>
              </a:extLst>
            </p:cNvPr>
            <p:cNvSpPr txBox="1"/>
            <p:nvPr/>
          </p:nvSpPr>
          <p:spPr>
            <a:xfrm>
              <a:off x="5407454" y="3271949"/>
              <a:ext cx="1282501" cy="250856"/>
            </a:xfrm>
            <a:prstGeom prst="rect">
              <a:avLst/>
            </a:prstGeom>
          </p:spPr>
          <p:txBody>
            <a:bodyPr lIns="47625" tIns="47625" rIns="47625" bIns="47625" rtlCol="0" anchor="ctr"/>
            <a:lstStyle/>
            <a:p>
              <a:r>
                <a:rPr lang="en-US" sz="1200" b="1" dirty="0">
                  <a:solidFill>
                    <a:schemeClr val="bg1"/>
                  </a:solidFill>
                  <a:latin typeface="Barlow ExtraBold" panose="00000900000000000000" pitchFamily="2" charset="0"/>
                </a:rPr>
                <a:t>Powerful Presenter</a:t>
              </a:r>
            </a:p>
          </p:txBody>
        </p:sp>
        <p:sp>
          <p:nvSpPr>
            <p:cNvPr id="65" name="TextBox 49">
              <a:extLst>
                <a:ext uri="{FF2B5EF4-FFF2-40B4-BE49-F238E27FC236}">
                  <a16:creationId xmlns:a16="http://schemas.microsoft.com/office/drawing/2014/main" id="{32867263-6E0F-58C6-EEBD-15A5A9D2750D}"/>
                </a:ext>
              </a:extLst>
            </p:cNvPr>
            <p:cNvSpPr txBox="1"/>
            <p:nvPr/>
          </p:nvSpPr>
          <p:spPr>
            <a:xfrm>
              <a:off x="4928302" y="3651909"/>
              <a:ext cx="1717783" cy="230421"/>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hr | Virtual | Webinar</a:t>
              </a:r>
            </a:p>
          </p:txBody>
        </p:sp>
        <p:sp>
          <p:nvSpPr>
            <p:cNvPr id="66" name="TextBox 65">
              <a:extLst>
                <a:ext uri="{FF2B5EF4-FFF2-40B4-BE49-F238E27FC236}">
                  <a16:creationId xmlns:a16="http://schemas.microsoft.com/office/drawing/2014/main" id="{C5CC2988-37E1-002E-E1B5-76F53D547AAA}"/>
                </a:ext>
              </a:extLst>
            </p:cNvPr>
            <p:cNvSpPr txBox="1">
              <a:spLocks noChangeAspect="1"/>
            </p:cNvSpPr>
            <p:nvPr/>
          </p:nvSpPr>
          <p:spPr>
            <a:xfrm>
              <a:off x="4803707" y="2787777"/>
              <a:ext cx="888397" cy="241378"/>
            </a:xfrm>
            <a:prstGeom prst="roundRect">
              <a:avLst>
                <a:gd name="adj" fmla="val 50000"/>
              </a:avLst>
            </a:prstGeom>
            <a:solidFill>
              <a:srgbClr val="FBCD4F"/>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67" name="TextBox 66">
              <a:extLst>
                <a:ext uri="{FF2B5EF4-FFF2-40B4-BE49-F238E27FC236}">
                  <a16:creationId xmlns:a16="http://schemas.microsoft.com/office/drawing/2014/main" id="{1AC03DFF-E76A-E24B-F8BF-0595C5A872FB}"/>
                </a:ext>
              </a:extLst>
            </p:cNvPr>
            <p:cNvSpPr txBox="1"/>
            <p:nvPr/>
          </p:nvSpPr>
          <p:spPr>
            <a:xfrm>
              <a:off x="4950176" y="2803409"/>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r>
                <a:rPr lang="en-GB" dirty="0">
                  <a:solidFill>
                    <a:schemeClr val="bg1"/>
                  </a:solidFill>
                </a:rPr>
                <a:t>Two</a:t>
              </a:r>
            </a:p>
          </p:txBody>
        </p:sp>
      </p:grpSp>
      <p:grpSp>
        <p:nvGrpSpPr>
          <p:cNvPr id="68" name="Group 67">
            <a:extLst>
              <a:ext uri="{FF2B5EF4-FFF2-40B4-BE49-F238E27FC236}">
                <a16:creationId xmlns:a16="http://schemas.microsoft.com/office/drawing/2014/main" id="{3BAFF25B-C8CF-663C-B56B-0EB18CB3A01E}"/>
              </a:ext>
            </a:extLst>
          </p:cNvPr>
          <p:cNvGrpSpPr/>
          <p:nvPr/>
        </p:nvGrpSpPr>
        <p:grpSpPr>
          <a:xfrm>
            <a:off x="662297" y="2056948"/>
            <a:ext cx="3572670" cy="1285160"/>
            <a:chOff x="531706" y="2784852"/>
            <a:chExt cx="3572670" cy="1285160"/>
          </a:xfrm>
        </p:grpSpPr>
        <p:sp>
          <p:nvSpPr>
            <p:cNvPr id="69" name="TextBox 68">
              <a:extLst>
                <a:ext uri="{FF2B5EF4-FFF2-40B4-BE49-F238E27FC236}">
                  <a16:creationId xmlns:a16="http://schemas.microsoft.com/office/drawing/2014/main" id="{D5249BC7-4C45-4670-3C99-18F8ECBB7F49}"/>
                </a:ext>
              </a:extLst>
            </p:cNvPr>
            <p:cNvSpPr txBox="1">
              <a:spLocks noChangeAspect="1"/>
            </p:cNvSpPr>
            <p:nvPr/>
          </p:nvSpPr>
          <p:spPr>
            <a:xfrm>
              <a:off x="562323" y="2784852"/>
              <a:ext cx="888397" cy="241378"/>
            </a:xfrm>
            <a:prstGeom prst="roundRect">
              <a:avLst>
                <a:gd name="adj" fmla="val 50000"/>
              </a:avLst>
            </a:prstGeom>
            <a:solidFill>
              <a:srgbClr val="53BBB3"/>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70" name="TextBox 69">
              <a:extLst>
                <a:ext uri="{FF2B5EF4-FFF2-40B4-BE49-F238E27FC236}">
                  <a16:creationId xmlns:a16="http://schemas.microsoft.com/office/drawing/2014/main" id="{DA0D8E81-110D-88BE-AA04-681370E62315}"/>
                </a:ext>
              </a:extLst>
            </p:cNvPr>
            <p:cNvSpPr txBox="1"/>
            <p:nvPr/>
          </p:nvSpPr>
          <p:spPr>
            <a:xfrm>
              <a:off x="675376" y="2807553"/>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Launch</a:t>
              </a:r>
            </a:p>
          </p:txBody>
        </p:sp>
        <p:sp>
          <p:nvSpPr>
            <p:cNvPr id="71" name="Freeform 9">
              <a:extLst>
                <a:ext uri="{FF2B5EF4-FFF2-40B4-BE49-F238E27FC236}">
                  <a16:creationId xmlns:a16="http://schemas.microsoft.com/office/drawing/2014/main" id="{89A9CE4E-67B2-E27B-E064-3CCE433F275F}"/>
                </a:ext>
              </a:extLst>
            </p:cNvPr>
            <p:cNvSpPr/>
            <p:nvPr/>
          </p:nvSpPr>
          <p:spPr>
            <a:xfrm>
              <a:off x="531706" y="3125147"/>
              <a:ext cx="1858170" cy="800053"/>
            </a:xfrm>
            <a:prstGeom prst="roundRect">
              <a:avLst/>
            </a:prstGeom>
            <a:solidFill>
              <a:srgbClr val="53BBB3"/>
            </a:solidFill>
          </p:spPr>
          <p:txBody>
            <a:bodyPr tIns="396000" anchor="ctr"/>
            <a:lstStyle/>
            <a:p>
              <a:pPr algn="ctr"/>
              <a:endParaRPr lang="en-US" sz="1200" b="1" dirty="0">
                <a:solidFill>
                  <a:schemeClr val="bg1"/>
                </a:solidFill>
                <a:latin typeface="Barlow" pitchFamily="2" charset="77"/>
              </a:endParaRPr>
            </a:p>
          </p:txBody>
        </p:sp>
        <p:sp>
          <p:nvSpPr>
            <p:cNvPr id="72" name="TextBox 49">
              <a:extLst>
                <a:ext uri="{FF2B5EF4-FFF2-40B4-BE49-F238E27FC236}">
                  <a16:creationId xmlns:a16="http://schemas.microsoft.com/office/drawing/2014/main" id="{2B4394CF-B0C7-447D-4058-DD201FCB9424}"/>
                </a:ext>
              </a:extLst>
            </p:cNvPr>
            <p:cNvSpPr txBox="1"/>
            <p:nvPr/>
          </p:nvSpPr>
          <p:spPr>
            <a:xfrm>
              <a:off x="965435" y="2807289"/>
              <a:ext cx="1858172" cy="230422"/>
            </a:xfrm>
            <a:prstGeom prst="rect">
              <a:avLst/>
            </a:prstGeom>
          </p:spPr>
          <p:txBody>
            <a:bodyPr lIns="47625" tIns="47625" rIns="47625" bIns="47625" rtlCol="0" anchor="ctr"/>
            <a:lstStyle/>
            <a:p>
              <a:pPr algn="ctr">
                <a:lnSpc>
                  <a:spcPts val="1084"/>
                </a:lnSpc>
              </a:pPr>
              <a:r>
                <a:rPr lang="en-US" sz="1400" b="1" dirty="0">
                  <a:solidFill>
                    <a:srgbClr val="2B324E"/>
                  </a:solidFill>
                  <a:latin typeface="Barlow" pitchFamily="2" charset="77"/>
                  <a:ea typeface="Inter Bold"/>
                  <a:cs typeface="Inter Bold"/>
                  <a:sym typeface="Inter Bold"/>
                </a:rPr>
                <a:t>February</a:t>
              </a:r>
            </a:p>
          </p:txBody>
        </p:sp>
        <p:sp>
          <p:nvSpPr>
            <p:cNvPr id="73" name="Freeform 31">
              <a:extLst>
                <a:ext uri="{FF2B5EF4-FFF2-40B4-BE49-F238E27FC236}">
                  <a16:creationId xmlns:a16="http://schemas.microsoft.com/office/drawing/2014/main" id="{179E25E9-EB11-078C-1E82-31BEAC7777DF}"/>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74" name="TextBox 49">
              <a:extLst>
                <a:ext uri="{FF2B5EF4-FFF2-40B4-BE49-F238E27FC236}">
                  <a16:creationId xmlns:a16="http://schemas.microsoft.com/office/drawing/2014/main" id="{CF717838-B8C9-A119-8220-00E64D1DC05E}"/>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3hrs | F2F | Workshop</a:t>
              </a:r>
            </a:p>
          </p:txBody>
        </p:sp>
        <p:sp>
          <p:nvSpPr>
            <p:cNvPr id="75" name="TextBox 49">
              <a:extLst>
                <a:ext uri="{FF2B5EF4-FFF2-40B4-BE49-F238E27FC236}">
                  <a16:creationId xmlns:a16="http://schemas.microsoft.com/office/drawing/2014/main" id="{2E54DE3C-5304-BDE3-3A45-E1C1530B8CE6}"/>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Executive Presence</a:t>
              </a:r>
            </a:p>
          </p:txBody>
        </p:sp>
        <p:sp>
          <p:nvSpPr>
            <p:cNvPr id="76" name="Freeform 19">
              <a:extLst>
                <a:ext uri="{FF2B5EF4-FFF2-40B4-BE49-F238E27FC236}">
                  <a16:creationId xmlns:a16="http://schemas.microsoft.com/office/drawing/2014/main" id="{C4A87E96-00DF-CE0F-6B32-44A69B8F26C6}"/>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53BBB3"/>
            </a:solidFill>
          </p:spPr>
          <p:txBody>
            <a:bodyPr anchor="ctr"/>
            <a:lstStyle/>
            <a:p>
              <a:pPr algn="ctr"/>
              <a:endParaRPr lang="en-US" sz="1600" b="1" dirty="0">
                <a:solidFill>
                  <a:schemeClr val="bg1"/>
                </a:solidFill>
                <a:latin typeface="Barlow" pitchFamily="2" charset="77"/>
              </a:endParaRPr>
            </a:p>
          </p:txBody>
        </p:sp>
      </p:grpSp>
      <p:grpSp>
        <p:nvGrpSpPr>
          <p:cNvPr id="77" name="Group 76">
            <a:extLst>
              <a:ext uri="{FF2B5EF4-FFF2-40B4-BE49-F238E27FC236}">
                <a16:creationId xmlns:a16="http://schemas.microsoft.com/office/drawing/2014/main" id="{99B46CEC-A76A-FBFD-C178-71E4D03BB0AB}"/>
              </a:ext>
            </a:extLst>
          </p:cNvPr>
          <p:cNvGrpSpPr/>
          <p:nvPr/>
        </p:nvGrpSpPr>
        <p:grpSpPr>
          <a:xfrm>
            <a:off x="7335135" y="2063947"/>
            <a:ext cx="3627100" cy="1285160"/>
            <a:chOff x="531706" y="2784852"/>
            <a:chExt cx="3627100" cy="1285160"/>
          </a:xfrm>
        </p:grpSpPr>
        <p:sp>
          <p:nvSpPr>
            <p:cNvPr id="78" name="TextBox 77">
              <a:extLst>
                <a:ext uri="{FF2B5EF4-FFF2-40B4-BE49-F238E27FC236}">
                  <a16:creationId xmlns:a16="http://schemas.microsoft.com/office/drawing/2014/main" id="{0658F9FA-E031-52C3-70F2-CB41519F9BCB}"/>
                </a:ext>
              </a:extLst>
            </p:cNvPr>
            <p:cNvSpPr txBox="1">
              <a:spLocks noChangeAspect="1"/>
            </p:cNvSpPr>
            <p:nvPr/>
          </p:nvSpPr>
          <p:spPr>
            <a:xfrm>
              <a:off x="562323" y="2784852"/>
              <a:ext cx="888397" cy="241378"/>
            </a:xfrm>
            <a:prstGeom prst="roundRect">
              <a:avLst>
                <a:gd name="adj" fmla="val 50000"/>
              </a:avLst>
            </a:prstGeom>
            <a:solidFill>
              <a:srgbClr val="53BBB3"/>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79" name="TextBox 78">
              <a:extLst>
                <a:ext uri="{FF2B5EF4-FFF2-40B4-BE49-F238E27FC236}">
                  <a16:creationId xmlns:a16="http://schemas.microsoft.com/office/drawing/2014/main" id="{6A0676CA-9BA9-44E5-750F-D72FC99C1E2F}"/>
                </a:ext>
              </a:extLst>
            </p:cNvPr>
            <p:cNvSpPr txBox="1"/>
            <p:nvPr/>
          </p:nvSpPr>
          <p:spPr>
            <a:xfrm>
              <a:off x="729806" y="2816020"/>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Three</a:t>
              </a:r>
            </a:p>
          </p:txBody>
        </p:sp>
        <p:sp>
          <p:nvSpPr>
            <p:cNvPr id="80" name="Freeform 9">
              <a:extLst>
                <a:ext uri="{FF2B5EF4-FFF2-40B4-BE49-F238E27FC236}">
                  <a16:creationId xmlns:a16="http://schemas.microsoft.com/office/drawing/2014/main" id="{E54B3C7D-92AF-917C-2668-49BC7A83792F}"/>
                </a:ext>
              </a:extLst>
            </p:cNvPr>
            <p:cNvSpPr/>
            <p:nvPr/>
          </p:nvSpPr>
          <p:spPr>
            <a:xfrm>
              <a:off x="531706" y="3125147"/>
              <a:ext cx="1858170" cy="800053"/>
            </a:xfrm>
            <a:prstGeom prst="roundRect">
              <a:avLst/>
            </a:prstGeom>
            <a:solidFill>
              <a:srgbClr val="53BBB3"/>
            </a:solidFill>
          </p:spPr>
          <p:txBody>
            <a:bodyPr tIns="396000" anchor="ctr"/>
            <a:lstStyle/>
            <a:p>
              <a:pPr algn="ctr"/>
              <a:endParaRPr lang="en-US" sz="1200" b="1" dirty="0">
                <a:solidFill>
                  <a:schemeClr val="bg1"/>
                </a:solidFill>
                <a:latin typeface="Barlow" pitchFamily="2" charset="77"/>
              </a:endParaRPr>
            </a:p>
          </p:txBody>
        </p:sp>
        <p:sp>
          <p:nvSpPr>
            <p:cNvPr id="81" name="TextBox 49">
              <a:extLst>
                <a:ext uri="{FF2B5EF4-FFF2-40B4-BE49-F238E27FC236}">
                  <a16:creationId xmlns:a16="http://schemas.microsoft.com/office/drawing/2014/main" id="{8C0884A1-F825-4B90-4316-999546E2AC4E}"/>
                </a:ext>
              </a:extLst>
            </p:cNvPr>
            <p:cNvSpPr txBox="1"/>
            <p:nvPr/>
          </p:nvSpPr>
          <p:spPr>
            <a:xfrm>
              <a:off x="1559795" y="2807289"/>
              <a:ext cx="1858172" cy="230422"/>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May</a:t>
              </a:r>
            </a:p>
          </p:txBody>
        </p:sp>
        <p:sp>
          <p:nvSpPr>
            <p:cNvPr id="82" name="Freeform 31">
              <a:extLst>
                <a:ext uri="{FF2B5EF4-FFF2-40B4-BE49-F238E27FC236}">
                  <a16:creationId xmlns:a16="http://schemas.microsoft.com/office/drawing/2014/main" id="{0DE86405-8C54-462D-F5DA-1DE40347271D}"/>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83" name="TextBox 49">
              <a:extLst>
                <a:ext uri="{FF2B5EF4-FFF2-40B4-BE49-F238E27FC236}">
                  <a16:creationId xmlns:a16="http://schemas.microsoft.com/office/drawing/2014/main" id="{993C2ECD-4C07-4078-E554-6C9B82293637}"/>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a:t>
              </a:r>
              <a:r>
                <a:rPr lang="en-US" sz="1200" dirty="0" err="1">
                  <a:solidFill>
                    <a:schemeClr val="bg1"/>
                  </a:solidFill>
                  <a:latin typeface="Barlow" panose="00000500000000000000" pitchFamily="2" charset="0"/>
                  <a:ea typeface="Inter Bold"/>
                  <a:cs typeface="Inter Bold"/>
                  <a:sym typeface="Inter Bold"/>
                </a:rPr>
                <a:t>hr</a:t>
              </a:r>
              <a:r>
                <a:rPr lang="en-US" sz="1200" dirty="0">
                  <a:solidFill>
                    <a:schemeClr val="bg1"/>
                  </a:solidFill>
                  <a:latin typeface="Barlow" panose="00000500000000000000" pitchFamily="2" charset="0"/>
                  <a:ea typeface="Inter Bold"/>
                  <a:cs typeface="Inter Bold"/>
                  <a:sym typeface="Inter Bold"/>
                </a:rPr>
                <a:t>  | Virtual | Webinar</a:t>
              </a:r>
            </a:p>
          </p:txBody>
        </p:sp>
        <p:sp>
          <p:nvSpPr>
            <p:cNvPr id="84" name="TextBox 49">
              <a:extLst>
                <a:ext uri="{FF2B5EF4-FFF2-40B4-BE49-F238E27FC236}">
                  <a16:creationId xmlns:a16="http://schemas.microsoft.com/office/drawing/2014/main" id="{9C467DF6-2DAD-6AF4-1E17-4E30D0C07679}"/>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Leadership Presence</a:t>
              </a:r>
            </a:p>
          </p:txBody>
        </p:sp>
        <p:sp>
          <p:nvSpPr>
            <p:cNvPr id="85" name="Freeform 19">
              <a:extLst>
                <a:ext uri="{FF2B5EF4-FFF2-40B4-BE49-F238E27FC236}">
                  <a16:creationId xmlns:a16="http://schemas.microsoft.com/office/drawing/2014/main" id="{368C77CB-6DC6-8A4C-D88E-F49BD9669971}"/>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53BBB3"/>
            </a:solidFill>
          </p:spPr>
          <p:txBody>
            <a:bodyPr anchor="ctr"/>
            <a:lstStyle/>
            <a:p>
              <a:pPr algn="ctr"/>
              <a:endParaRPr lang="en-US" sz="1600" b="1" dirty="0">
                <a:solidFill>
                  <a:schemeClr val="bg1"/>
                </a:solidFill>
                <a:latin typeface="Barlow" pitchFamily="2" charset="77"/>
              </a:endParaRPr>
            </a:p>
          </p:txBody>
        </p:sp>
      </p:grpSp>
      <p:grpSp>
        <p:nvGrpSpPr>
          <p:cNvPr id="86" name="Group 85">
            <a:extLst>
              <a:ext uri="{FF2B5EF4-FFF2-40B4-BE49-F238E27FC236}">
                <a16:creationId xmlns:a16="http://schemas.microsoft.com/office/drawing/2014/main" id="{9959E465-085A-CBD6-AB54-968A759537DF}"/>
              </a:ext>
            </a:extLst>
          </p:cNvPr>
          <p:cNvGrpSpPr/>
          <p:nvPr/>
        </p:nvGrpSpPr>
        <p:grpSpPr>
          <a:xfrm>
            <a:off x="9498843" y="2063947"/>
            <a:ext cx="2901501" cy="1285160"/>
            <a:chOff x="531706" y="2784852"/>
            <a:chExt cx="2901501" cy="1285160"/>
          </a:xfrm>
        </p:grpSpPr>
        <p:sp>
          <p:nvSpPr>
            <p:cNvPr id="87" name="TextBox 86">
              <a:extLst>
                <a:ext uri="{FF2B5EF4-FFF2-40B4-BE49-F238E27FC236}">
                  <a16:creationId xmlns:a16="http://schemas.microsoft.com/office/drawing/2014/main" id="{62661D1A-FC10-8E60-3A6F-36EC8F53D4D8}"/>
                </a:ext>
              </a:extLst>
            </p:cNvPr>
            <p:cNvSpPr txBox="1">
              <a:spLocks noChangeAspect="1"/>
            </p:cNvSpPr>
            <p:nvPr/>
          </p:nvSpPr>
          <p:spPr>
            <a:xfrm>
              <a:off x="562323" y="2784852"/>
              <a:ext cx="888397" cy="241378"/>
            </a:xfrm>
            <a:prstGeom prst="roundRect">
              <a:avLst>
                <a:gd name="adj" fmla="val 50000"/>
              </a:avLst>
            </a:prstGeom>
            <a:solidFill>
              <a:srgbClr val="EC6559"/>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88" name="TextBox 87">
              <a:extLst>
                <a:ext uri="{FF2B5EF4-FFF2-40B4-BE49-F238E27FC236}">
                  <a16:creationId xmlns:a16="http://schemas.microsoft.com/office/drawing/2014/main" id="{D9DA53ED-1A24-3A67-20C5-D1A354F6E9ED}"/>
                </a:ext>
              </a:extLst>
            </p:cNvPr>
            <p:cNvSpPr txBox="1"/>
            <p:nvPr/>
          </p:nvSpPr>
          <p:spPr>
            <a:xfrm>
              <a:off x="729806" y="2831260"/>
              <a:ext cx="821158" cy="210210"/>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Four</a:t>
              </a:r>
            </a:p>
          </p:txBody>
        </p:sp>
        <p:sp>
          <p:nvSpPr>
            <p:cNvPr id="89" name="Freeform 9">
              <a:extLst>
                <a:ext uri="{FF2B5EF4-FFF2-40B4-BE49-F238E27FC236}">
                  <a16:creationId xmlns:a16="http://schemas.microsoft.com/office/drawing/2014/main" id="{1F9D16E8-5F32-8CFF-8419-5E7F34978B38}"/>
                </a:ext>
              </a:extLst>
            </p:cNvPr>
            <p:cNvSpPr/>
            <p:nvPr/>
          </p:nvSpPr>
          <p:spPr>
            <a:xfrm>
              <a:off x="531706" y="3125147"/>
              <a:ext cx="1858170" cy="800053"/>
            </a:xfrm>
            <a:prstGeom prst="roundRect">
              <a:avLst/>
            </a:prstGeom>
            <a:solidFill>
              <a:srgbClr val="EC6559"/>
            </a:solidFill>
          </p:spPr>
          <p:txBody>
            <a:bodyPr tIns="396000" anchor="ctr"/>
            <a:lstStyle/>
            <a:p>
              <a:pPr algn="ctr"/>
              <a:endParaRPr lang="en-US" sz="1200" b="1" dirty="0">
                <a:solidFill>
                  <a:schemeClr val="bg1"/>
                </a:solidFill>
                <a:latin typeface="Barlow" pitchFamily="2" charset="77"/>
              </a:endParaRPr>
            </a:p>
          </p:txBody>
        </p:sp>
        <p:sp>
          <p:nvSpPr>
            <p:cNvPr id="90" name="TextBox 49">
              <a:extLst>
                <a:ext uri="{FF2B5EF4-FFF2-40B4-BE49-F238E27FC236}">
                  <a16:creationId xmlns:a16="http://schemas.microsoft.com/office/drawing/2014/main" id="{BD6B1F19-4CA6-5634-28E6-E6AD2A8FCE37}"/>
                </a:ext>
              </a:extLst>
            </p:cNvPr>
            <p:cNvSpPr txBox="1"/>
            <p:nvPr/>
          </p:nvSpPr>
          <p:spPr>
            <a:xfrm>
              <a:off x="1575035" y="2807289"/>
              <a:ext cx="1858172" cy="230422"/>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June</a:t>
              </a:r>
            </a:p>
          </p:txBody>
        </p:sp>
        <p:sp>
          <p:nvSpPr>
            <p:cNvPr id="91" name="Freeform 31">
              <a:extLst>
                <a:ext uri="{FF2B5EF4-FFF2-40B4-BE49-F238E27FC236}">
                  <a16:creationId xmlns:a16="http://schemas.microsoft.com/office/drawing/2014/main" id="{2DBB83DA-DDC7-23C8-9E3B-3624E2B8D0B5}"/>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92" name="TextBox 49">
              <a:extLst>
                <a:ext uri="{FF2B5EF4-FFF2-40B4-BE49-F238E27FC236}">
                  <a16:creationId xmlns:a16="http://schemas.microsoft.com/office/drawing/2014/main" id="{FD97214D-9840-F3E9-3DE5-19835ED1F0A9}"/>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a:t>
              </a:r>
              <a:r>
                <a:rPr lang="en-US" sz="1200" dirty="0" err="1">
                  <a:solidFill>
                    <a:schemeClr val="bg1"/>
                  </a:solidFill>
                  <a:latin typeface="Barlow" panose="00000500000000000000" pitchFamily="2" charset="0"/>
                  <a:ea typeface="Inter Bold"/>
                  <a:cs typeface="Inter Bold"/>
                  <a:sym typeface="Inter Bold"/>
                </a:rPr>
                <a:t>hr</a:t>
              </a:r>
              <a:r>
                <a:rPr lang="en-US" sz="1200" dirty="0">
                  <a:solidFill>
                    <a:schemeClr val="bg1"/>
                  </a:solidFill>
                  <a:latin typeface="Barlow" panose="00000500000000000000" pitchFamily="2" charset="0"/>
                  <a:ea typeface="Inter Bold"/>
                  <a:cs typeface="Inter Bold"/>
                  <a:sym typeface="Inter Bold"/>
                </a:rPr>
                <a:t>  | Virtual | Webinar</a:t>
              </a:r>
            </a:p>
          </p:txBody>
        </p:sp>
        <p:sp>
          <p:nvSpPr>
            <p:cNvPr id="93" name="TextBox 49">
              <a:extLst>
                <a:ext uri="{FF2B5EF4-FFF2-40B4-BE49-F238E27FC236}">
                  <a16:creationId xmlns:a16="http://schemas.microsoft.com/office/drawing/2014/main" id="{22B60138-349C-0250-7847-45BF6B9C401E}"/>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Business Storytelling</a:t>
              </a:r>
            </a:p>
          </p:txBody>
        </p:sp>
        <p:sp>
          <p:nvSpPr>
            <p:cNvPr id="94" name="Freeform 19">
              <a:extLst>
                <a:ext uri="{FF2B5EF4-FFF2-40B4-BE49-F238E27FC236}">
                  <a16:creationId xmlns:a16="http://schemas.microsoft.com/office/drawing/2014/main" id="{80373C79-905E-B712-1BC5-A5C76A35C2CD}"/>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EC6559"/>
            </a:solidFill>
          </p:spPr>
          <p:txBody>
            <a:bodyPr anchor="ctr"/>
            <a:lstStyle/>
            <a:p>
              <a:pPr algn="ctr"/>
              <a:endParaRPr lang="en-US" sz="1600" b="1" dirty="0">
                <a:solidFill>
                  <a:schemeClr val="bg1"/>
                </a:solidFill>
                <a:latin typeface="Barlow" pitchFamily="2" charset="77"/>
              </a:endParaRPr>
            </a:p>
          </p:txBody>
        </p:sp>
      </p:grpSp>
      <p:sp>
        <p:nvSpPr>
          <p:cNvPr id="95" name="Rectangle: Rounded Corners 67">
            <a:extLst>
              <a:ext uri="{FF2B5EF4-FFF2-40B4-BE49-F238E27FC236}">
                <a16:creationId xmlns:a16="http://schemas.microsoft.com/office/drawing/2014/main" id="{2E792D2C-E5BF-2275-DD3C-972115E21D1D}"/>
              </a:ext>
            </a:extLst>
          </p:cNvPr>
          <p:cNvSpPr/>
          <p:nvPr/>
        </p:nvSpPr>
        <p:spPr>
          <a:xfrm>
            <a:off x="2888696" y="3464496"/>
            <a:ext cx="1858170" cy="2936783"/>
          </a:xfrm>
          <a:prstGeom prst="roundRect">
            <a:avLst>
              <a:gd name="adj" fmla="val 6928"/>
            </a:avLst>
          </a:prstGeom>
          <a:noFill/>
          <a:ln w="19050">
            <a:solidFill>
              <a:srgbClr val="27ADE4"/>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Gain deeper insight into your personal communication style and its impact on others</a:t>
            </a:r>
          </a:p>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Recognize different communication preferences and develop the ability to adapt your approach for greater effectiveness and influence</a:t>
            </a:r>
          </a:p>
          <a:p>
            <a:pPr marL="285750" indent="-285750">
              <a:lnSpc>
                <a:spcPts val="1400"/>
              </a:lnSpc>
              <a:spcAft>
                <a:spcPts val="1000"/>
              </a:spcAft>
              <a:buClr>
                <a:srgbClr val="1B2646"/>
              </a:buClr>
              <a:buFont typeface="Wingdings" panose="05000000000000000000" pitchFamily="2" charset="2"/>
              <a:buChar cha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96" name="TextBox 49">
            <a:extLst>
              <a:ext uri="{FF2B5EF4-FFF2-40B4-BE49-F238E27FC236}">
                <a16:creationId xmlns:a16="http://schemas.microsoft.com/office/drawing/2014/main" id="{461AC80E-69AF-59B4-A992-E2696CCA6868}"/>
              </a:ext>
            </a:extLst>
          </p:cNvPr>
          <p:cNvSpPr txBox="1"/>
          <p:nvPr/>
        </p:nvSpPr>
        <p:spPr>
          <a:xfrm>
            <a:off x="2878625" y="60062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9" name="Rectangle: Rounded Corners 67">
            <a:extLst>
              <a:ext uri="{FF2B5EF4-FFF2-40B4-BE49-F238E27FC236}">
                <a16:creationId xmlns:a16="http://schemas.microsoft.com/office/drawing/2014/main" id="{C024CCCB-B98E-C92A-1216-B7FAD0221AE5}"/>
              </a:ext>
            </a:extLst>
          </p:cNvPr>
          <p:cNvSpPr/>
          <p:nvPr/>
        </p:nvSpPr>
        <p:spPr>
          <a:xfrm>
            <a:off x="5116910" y="3461896"/>
            <a:ext cx="1858170" cy="2936783"/>
          </a:xfrm>
          <a:prstGeom prst="roundRect">
            <a:avLst>
              <a:gd name="adj" fmla="val 6928"/>
            </a:avLst>
          </a:prstGeom>
          <a:noFill/>
          <a:ln w="19050">
            <a:solidFill>
              <a:srgbClr val="FBCD4F"/>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Master proven techniques to strengthen your Executive Presence and create meaningful connections with both in-person and virtual audiences</a:t>
            </a:r>
          </a:p>
          <a:p>
            <a:pPr>
              <a:lnSpc>
                <a:spcPts val="1400"/>
              </a:lnSpc>
              <a:spcAft>
                <a:spcPts val="1000"/>
              </a:spcAft>
              <a:buClr>
                <a:srgbClr val="1B2646"/>
              </a:buCl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10" name="TextBox 49">
            <a:extLst>
              <a:ext uri="{FF2B5EF4-FFF2-40B4-BE49-F238E27FC236}">
                <a16:creationId xmlns:a16="http://schemas.microsoft.com/office/drawing/2014/main" id="{E61677A6-EFAE-0629-64A4-1FEBFC0C1035}"/>
              </a:ext>
            </a:extLst>
          </p:cNvPr>
          <p:cNvSpPr txBox="1"/>
          <p:nvPr/>
        </p:nvSpPr>
        <p:spPr>
          <a:xfrm>
            <a:off x="5106839" y="60036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7" name="Rectangle: Rounded Corners 67">
            <a:extLst>
              <a:ext uri="{FF2B5EF4-FFF2-40B4-BE49-F238E27FC236}">
                <a16:creationId xmlns:a16="http://schemas.microsoft.com/office/drawing/2014/main" id="{93FF1B9D-E56C-C86C-36E6-6233A30CA4A0}"/>
              </a:ext>
            </a:extLst>
          </p:cNvPr>
          <p:cNvSpPr/>
          <p:nvPr/>
        </p:nvSpPr>
        <p:spPr>
          <a:xfrm>
            <a:off x="7343309" y="3429000"/>
            <a:ext cx="1858170" cy="2936783"/>
          </a:xfrm>
          <a:prstGeom prst="roundRect">
            <a:avLst>
              <a:gd name="adj" fmla="val 6928"/>
            </a:avLst>
          </a:prstGeom>
          <a:noFill/>
          <a:ln w="19050">
            <a:solidFill>
              <a:srgbClr val="53BBB3"/>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Manage and sustain your energy and emotional state to consistently project Executive Presence and gravitas</a:t>
            </a:r>
          </a:p>
          <a:p>
            <a:pPr>
              <a:lnSpc>
                <a:spcPts val="1400"/>
              </a:lnSpc>
              <a:spcAft>
                <a:spcPts val="1000"/>
              </a:spcAft>
              <a:buClr>
                <a:srgbClr val="1B2646"/>
              </a:buCl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8" name="TextBox 49">
            <a:extLst>
              <a:ext uri="{FF2B5EF4-FFF2-40B4-BE49-F238E27FC236}">
                <a16:creationId xmlns:a16="http://schemas.microsoft.com/office/drawing/2014/main" id="{8FB60184-B290-4810-FBF8-55CDEEB6613F}"/>
              </a:ext>
            </a:extLst>
          </p:cNvPr>
          <p:cNvSpPr txBox="1"/>
          <p:nvPr/>
        </p:nvSpPr>
        <p:spPr>
          <a:xfrm>
            <a:off x="7333238" y="5970765"/>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12" name="Rectangle: Rounded Corners 67">
            <a:extLst>
              <a:ext uri="{FF2B5EF4-FFF2-40B4-BE49-F238E27FC236}">
                <a16:creationId xmlns:a16="http://schemas.microsoft.com/office/drawing/2014/main" id="{F345F673-081C-24AA-B884-EC51BB5B3512}"/>
              </a:ext>
            </a:extLst>
          </p:cNvPr>
          <p:cNvSpPr/>
          <p:nvPr/>
        </p:nvSpPr>
        <p:spPr>
          <a:xfrm>
            <a:off x="9498842" y="3429000"/>
            <a:ext cx="1858171" cy="2936783"/>
          </a:xfrm>
          <a:prstGeom prst="roundRect">
            <a:avLst>
              <a:gd name="adj" fmla="val 6928"/>
            </a:avLst>
          </a:prstGeom>
          <a:noFill/>
          <a:ln w="19050">
            <a:solidFill>
              <a:srgbClr val="EC6559"/>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Use storytelling principles to deliver compelling ideas that engage your audience and inspire action</a:t>
            </a:r>
          </a:p>
        </p:txBody>
      </p:sp>
      <p:sp>
        <p:nvSpPr>
          <p:cNvPr id="13" name="TextBox 49">
            <a:extLst>
              <a:ext uri="{FF2B5EF4-FFF2-40B4-BE49-F238E27FC236}">
                <a16:creationId xmlns:a16="http://schemas.microsoft.com/office/drawing/2014/main" id="{10B5F09D-F0A5-D5AE-1AF2-66EE6E231468}"/>
              </a:ext>
            </a:extLst>
          </p:cNvPr>
          <p:cNvSpPr txBox="1"/>
          <p:nvPr/>
        </p:nvSpPr>
        <p:spPr>
          <a:xfrm>
            <a:off x="9488772" y="5970765"/>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Tree>
    <p:custDataLst>
      <p:tags r:id="rId1"/>
    </p:custDataLst>
    <p:extLst>
      <p:ext uri="{BB962C8B-B14F-4D97-AF65-F5344CB8AC3E}">
        <p14:creationId xmlns:p14="http://schemas.microsoft.com/office/powerpoint/2010/main" val="327294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1080E-EDF6-EC03-42DC-D8E25D77B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D0F49-D09E-862F-326A-FCD8A8CC271E}"/>
              </a:ext>
            </a:extLst>
          </p:cNvPr>
          <p:cNvSpPr>
            <a:spLocks noGrp="1"/>
          </p:cNvSpPr>
          <p:nvPr>
            <p:ph type="ctrTitle"/>
          </p:nvPr>
        </p:nvSpPr>
        <p:spPr>
          <a:xfrm>
            <a:off x="662297" y="294321"/>
            <a:ext cx="10867406" cy="936751"/>
          </a:xfrm>
        </p:spPr>
        <p:txBody>
          <a:bodyPr/>
          <a:lstStyle/>
          <a:p>
            <a:r>
              <a:rPr lang="en-US" sz="4200" dirty="0"/>
              <a:t>Your Executive Presence Journey</a:t>
            </a:r>
          </a:p>
        </p:txBody>
      </p:sp>
      <p:sp>
        <p:nvSpPr>
          <p:cNvPr id="3" name="Rectangle: Rounded Corners 67">
            <a:extLst>
              <a:ext uri="{FF2B5EF4-FFF2-40B4-BE49-F238E27FC236}">
                <a16:creationId xmlns:a16="http://schemas.microsoft.com/office/drawing/2014/main" id="{40A98626-0CE0-FA97-3F31-3D7354DFB9B0}"/>
              </a:ext>
            </a:extLst>
          </p:cNvPr>
          <p:cNvSpPr/>
          <p:nvPr/>
        </p:nvSpPr>
        <p:spPr>
          <a:xfrm>
            <a:off x="662297" y="3464496"/>
            <a:ext cx="1858170" cy="2936783"/>
          </a:xfrm>
          <a:prstGeom prst="roundRect">
            <a:avLst>
              <a:gd name="adj" fmla="val 6928"/>
            </a:avLst>
          </a:prstGeom>
          <a:noFill/>
          <a:ln w="19050">
            <a:solidFill>
              <a:srgbClr val="8E8E90"/>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ea typeface="Barlow 1 Light"/>
                <a:cs typeface="Barlow 1 Light"/>
                <a:sym typeface="Barlow 1 Light"/>
              </a:rPr>
              <a:t>Recognize the significance of Executive Presence and its influence on effective leadership</a:t>
            </a:r>
          </a:p>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ea typeface="Barlow 1 Light"/>
                <a:cs typeface="Barlow 1 Light"/>
                <a:sym typeface="Barlow 1 Light"/>
              </a:rPr>
              <a:t>Develop practical strategies to enhance and project Executive Presence with confidence and authenticity</a:t>
            </a:r>
          </a:p>
          <a:p>
            <a:pPr marL="285750" indent="-285750">
              <a:lnSpc>
                <a:spcPts val="1400"/>
              </a:lnSpc>
              <a:spcAft>
                <a:spcPts val="1000"/>
              </a:spcAft>
              <a:buClr>
                <a:srgbClr val="1B2646"/>
              </a:buClr>
              <a:buFont typeface="Wingdings" panose="05000000000000000000" pitchFamily="2" charset="2"/>
              <a:buChar cha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4" name="TextBox 49">
            <a:extLst>
              <a:ext uri="{FF2B5EF4-FFF2-40B4-BE49-F238E27FC236}">
                <a16:creationId xmlns:a16="http://schemas.microsoft.com/office/drawing/2014/main" id="{ED846C12-A870-40C8-F13A-F779209D906D}"/>
              </a:ext>
            </a:extLst>
          </p:cNvPr>
          <p:cNvSpPr txBox="1"/>
          <p:nvPr/>
        </p:nvSpPr>
        <p:spPr>
          <a:xfrm>
            <a:off x="652226" y="60062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3hrs | F2F | Workshop</a:t>
            </a:r>
          </a:p>
        </p:txBody>
      </p:sp>
      <p:grpSp>
        <p:nvGrpSpPr>
          <p:cNvPr id="5" name="Group 4">
            <a:extLst>
              <a:ext uri="{FF2B5EF4-FFF2-40B4-BE49-F238E27FC236}">
                <a16:creationId xmlns:a16="http://schemas.microsoft.com/office/drawing/2014/main" id="{61A16D5C-FBAD-CF17-4469-C9EE25E5BDBC}"/>
              </a:ext>
            </a:extLst>
          </p:cNvPr>
          <p:cNvGrpSpPr/>
          <p:nvPr/>
        </p:nvGrpSpPr>
        <p:grpSpPr>
          <a:xfrm>
            <a:off x="2891202" y="2056948"/>
            <a:ext cx="1948073" cy="1285918"/>
            <a:chOff x="2666618" y="2777776"/>
            <a:chExt cx="1948073" cy="1285918"/>
          </a:xfrm>
        </p:grpSpPr>
        <p:sp>
          <p:nvSpPr>
            <p:cNvPr id="6" name="Freeform 19">
              <a:extLst>
                <a:ext uri="{FF2B5EF4-FFF2-40B4-BE49-F238E27FC236}">
                  <a16:creationId xmlns:a16="http://schemas.microsoft.com/office/drawing/2014/main" id="{E780C3AD-0D35-B1C0-C201-BBC5BC123341}"/>
                </a:ext>
              </a:extLst>
            </p:cNvPr>
            <p:cNvSpPr/>
            <p:nvPr/>
          </p:nvSpPr>
          <p:spPr>
            <a:xfrm>
              <a:off x="3464687" y="3833271"/>
              <a:ext cx="248843" cy="230423"/>
            </a:xfrm>
            <a:custGeom>
              <a:avLst/>
              <a:gdLst/>
              <a:ahLst/>
              <a:cxnLst/>
              <a:rect l="l" t="t" r="r" b="b"/>
              <a:pathLst>
                <a:path w="1930400" h="1297940">
                  <a:moveTo>
                    <a:pt x="0" y="0"/>
                  </a:moveTo>
                  <a:lnTo>
                    <a:pt x="965200" y="1297940"/>
                  </a:lnTo>
                  <a:lnTo>
                    <a:pt x="1930400" y="0"/>
                  </a:lnTo>
                  <a:close/>
                </a:path>
              </a:pathLst>
            </a:custGeom>
            <a:solidFill>
              <a:srgbClr val="27ADE4"/>
            </a:solidFill>
          </p:spPr>
          <p:txBody>
            <a:bodyPr anchor="ctr"/>
            <a:lstStyle/>
            <a:p>
              <a:pPr algn="ctr"/>
              <a:endParaRPr lang="en-US" sz="1600" b="1" dirty="0">
                <a:solidFill>
                  <a:schemeClr val="bg1"/>
                </a:solidFill>
                <a:latin typeface="Barlow" pitchFamily="2" charset="77"/>
              </a:endParaRPr>
            </a:p>
          </p:txBody>
        </p:sp>
        <p:sp>
          <p:nvSpPr>
            <p:cNvPr id="11" name="Freeform 11">
              <a:extLst>
                <a:ext uri="{FF2B5EF4-FFF2-40B4-BE49-F238E27FC236}">
                  <a16:creationId xmlns:a16="http://schemas.microsoft.com/office/drawing/2014/main" id="{6364246A-7A05-BEF0-32A7-ADE67596BDDE}"/>
                </a:ext>
              </a:extLst>
            </p:cNvPr>
            <p:cNvSpPr/>
            <p:nvPr/>
          </p:nvSpPr>
          <p:spPr>
            <a:xfrm>
              <a:off x="2666618" y="3125279"/>
              <a:ext cx="1858170" cy="799789"/>
            </a:xfrm>
            <a:prstGeom prst="roundRect">
              <a:avLst/>
            </a:prstGeom>
            <a:solidFill>
              <a:srgbClr val="27ADE4"/>
            </a:solidFill>
          </p:spPr>
          <p:txBody>
            <a:bodyPr tIns="396000" anchor="ctr"/>
            <a:lstStyle/>
            <a:p>
              <a:pPr algn="ctr"/>
              <a:endParaRPr lang="en-US" sz="1200" b="1" dirty="0">
                <a:solidFill>
                  <a:schemeClr val="bg1"/>
                </a:solidFill>
                <a:latin typeface="Barlow" pitchFamily="2" charset="77"/>
              </a:endParaRPr>
            </a:p>
          </p:txBody>
        </p:sp>
        <p:sp>
          <p:nvSpPr>
            <p:cNvPr id="14" name="TextBox 52">
              <a:extLst>
                <a:ext uri="{FF2B5EF4-FFF2-40B4-BE49-F238E27FC236}">
                  <a16:creationId xmlns:a16="http://schemas.microsoft.com/office/drawing/2014/main" id="{905A4CF2-CC18-9B1A-E499-3250D0C98EF9}"/>
                </a:ext>
              </a:extLst>
            </p:cNvPr>
            <p:cNvSpPr txBox="1"/>
            <p:nvPr/>
          </p:nvSpPr>
          <p:spPr>
            <a:xfrm>
              <a:off x="3593197" y="2804628"/>
              <a:ext cx="760271" cy="230415"/>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March</a:t>
              </a:r>
            </a:p>
          </p:txBody>
        </p:sp>
        <p:sp>
          <p:nvSpPr>
            <p:cNvPr id="15" name="Freeform 33">
              <a:extLst>
                <a:ext uri="{FF2B5EF4-FFF2-40B4-BE49-F238E27FC236}">
                  <a16:creationId xmlns:a16="http://schemas.microsoft.com/office/drawing/2014/main" id="{8B840ED5-F445-FFEE-ADC9-304C451148C8}"/>
                </a:ext>
              </a:extLst>
            </p:cNvPr>
            <p:cNvSpPr>
              <a:spLocks noChangeAspect="1"/>
            </p:cNvSpPr>
            <p:nvPr/>
          </p:nvSpPr>
          <p:spPr>
            <a:xfrm>
              <a:off x="2772823" y="3245821"/>
              <a:ext cx="523483" cy="303112"/>
            </a:xfrm>
            <a:custGeom>
              <a:avLst/>
              <a:gdLst>
                <a:gd name="connsiteX0" fmla="*/ 4206490 w 5992240"/>
                <a:gd name="connsiteY0" fmla="*/ 2860277 h 3550848"/>
                <a:gd name="connsiteX1" fmla="*/ 5877142 w 5992240"/>
                <a:gd name="connsiteY1" fmla="*/ 2860278 h 3550848"/>
                <a:gd name="connsiteX2" fmla="*/ 5992240 w 5992240"/>
                <a:gd name="connsiteY2" fmla="*/ 2975376 h 3550848"/>
                <a:gd name="connsiteX3" fmla="*/ 5992240 w 5992240"/>
                <a:gd name="connsiteY3" fmla="*/ 3435751 h 3550848"/>
                <a:gd name="connsiteX4" fmla="*/ 5877143 w 5992240"/>
                <a:gd name="connsiteY4" fmla="*/ 3550848 h 3550848"/>
                <a:gd name="connsiteX5" fmla="*/ 4206490 w 5992240"/>
                <a:gd name="connsiteY5" fmla="*/ 3550848 h 3550848"/>
                <a:gd name="connsiteX6" fmla="*/ 4091393 w 5992240"/>
                <a:gd name="connsiteY6" fmla="*/ 3435751 h 3550848"/>
                <a:gd name="connsiteX7" fmla="*/ 4091392 w 5992240"/>
                <a:gd name="connsiteY7" fmla="*/ 2975375 h 3550848"/>
                <a:gd name="connsiteX8" fmla="*/ 4206490 w 5992240"/>
                <a:gd name="connsiteY8" fmla="*/ 2860277 h 3550848"/>
                <a:gd name="connsiteX9" fmla="*/ 115098 w 5992240"/>
                <a:gd name="connsiteY9" fmla="*/ 2860276 h 3550848"/>
                <a:gd name="connsiteX10" fmla="*/ 1785750 w 5992240"/>
                <a:gd name="connsiteY10" fmla="*/ 2860276 h 3550848"/>
                <a:gd name="connsiteX11" fmla="*/ 1900848 w 5992240"/>
                <a:gd name="connsiteY11" fmla="*/ 2975375 h 3550848"/>
                <a:gd name="connsiteX12" fmla="*/ 1900848 w 5992240"/>
                <a:gd name="connsiteY12" fmla="*/ 3435750 h 3550848"/>
                <a:gd name="connsiteX13" fmla="*/ 1785750 w 5992240"/>
                <a:gd name="connsiteY13" fmla="*/ 3550848 h 3550848"/>
                <a:gd name="connsiteX14" fmla="*/ 115099 w 5992240"/>
                <a:gd name="connsiteY14" fmla="*/ 3550848 h 3550848"/>
                <a:gd name="connsiteX15" fmla="*/ 0 w 5992240"/>
                <a:gd name="connsiteY15" fmla="*/ 3435750 h 3550848"/>
                <a:gd name="connsiteX16" fmla="*/ 1 w 5992240"/>
                <a:gd name="connsiteY16" fmla="*/ 2975374 h 3550848"/>
                <a:gd name="connsiteX17" fmla="*/ 115098 w 5992240"/>
                <a:gd name="connsiteY17" fmla="*/ 2860276 h 3550848"/>
                <a:gd name="connsiteX18" fmla="*/ 5550236 w 5992240"/>
                <a:gd name="connsiteY18" fmla="*/ 1413882 h 3550848"/>
                <a:gd name="connsiteX19" fmla="*/ 5569690 w 5992240"/>
                <a:gd name="connsiteY19" fmla="*/ 1428810 h 3550848"/>
                <a:gd name="connsiteX20" fmla="*/ 5633762 w 5992240"/>
                <a:gd name="connsiteY20" fmla="*/ 1539787 h 3550848"/>
                <a:gd name="connsiteX21" fmla="*/ 5622035 w 5992240"/>
                <a:gd name="connsiteY21" fmla="*/ 1583551 h 3550848"/>
                <a:gd name="connsiteX22" fmla="*/ 4038159 w 5992240"/>
                <a:gd name="connsiteY22" fmla="*/ 2498002 h 3550848"/>
                <a:gd name="connsiteX23" fmla="*/ 5752710 w 5992240"/>
                <a:gd name="connsiteY23" fmla="*/ 1873957 h 3550848"/>
                <a:gd name="connsiteX24" fmla="*/ 5793772 w 5992240"/>
                <a:gd name="connsiteY24" fmla="*/ 1893105 h 3550848"/>
                <a:gd name="connsiteX25" fmla="*/ 5837600 w 5992240"/>
                <a:gd name="connsiteY25" fmla="*/ 2013522 h 3550848"/>
                <a:gd name="connsiteX26" fmla="*/ 5818452 w 5992240"/>
                <a:gd name="connsiteY26" fmla="*/ 2054585 h 3550848"/>
                <a:gd name="connsiteX27" fmla="*/ 4098889 w 5992240"/>
                <a:gd name="connsiteY27" fmla="*/ 2680454 h 3550848"/>
                <a:gd name="connsiteX28" fmla="*/ 5898847 w 5992240"/>
                <a:gd name="connsiteY28" fmla="*/ 2363074 h 3550848"/>
                <a:gd name="connsiteX29" fmla="*/ 5935960 w 5992240"/>
                <a:gd name="connsiteY29" fmla="*/ 2389061 h 3550848"/>
                <a:gd name="connsiteX30" fmla="*/ 5958213 w 5992240"/>
                <a:gd name="connsiteY30" fmla="*/ 2515260 h 3550848"/>
                <a:gd name="connsiteX31" fmla="*/ 5932226 w 5992240"/>
                <a:gd name="connsiteY31" fmla="*/ 2552374 h 3550848"/>
                <a:gd name="connsiteX32" fmla="*/ 4123357 w 5992240"/>
                <a:gd name="connsiteY32" fmla="*/ 2871326 h 3550848"/>
                <a:gd name="connsiteX33" fmla="*/ 4086244 w 5992240"/>
                <a:gd name="connsiteY33" fmla="*/ 2845338 h 3550848"/>
                <a:gd name="connsiteX34" fmla="*/ 4063991 w 5992240"/>
                <a:gd name="connsiteY34" fmla="*/ 2719140 h 3550848"/>
                <a:gd name="connsiteX35" fmla="*/ 4069298 w 5992240"/>
                <a:gd name="connsiteY35" fmla="*/ 2695200 h 3550848"/>
                <a:gd name="connsiteX36" fmla="*/ 4089002 w 5992240"/>
                <a:gd name="connsiteY36" fmla="*/ 2682648 h 3550848"/>
                <a:gd name="connsiteX37" fmla="*/ 4067954 w 5992240"/>
                <a:gd name="connsiteY37" fmla="*/ 2681729 h 3550848"/>
                <a:gd name="connsiteX38" fmla="*/ 4051388 w 5992240"/>
                <a:gd name="connsiteY38" fmla="*/ 2663651 h 3550848"/>
                <a:gd name="connsiteX39" fmla="*/ 4007560 w 5992240"/>
                <a:gd name="connsiteY39" fmla="*/ 2543233 h 3550848"/>
                <a:gd name="connsiteX40" fmla="*/ 4008629 w 5992240"/>
                <a:gd name="connsiteY40" fmla="*/ 2518736 h 3550848"/>
                <a:gd name="connsiteX41" fmla="*/ 4026226 w 5992240"/>
                <a:gd name="connsiteY41" fmla="*/ 2502612 h 3550848"/>
                <a:gd name="connsiteX42" fmla="*/ 4007033 w 5992240"/>
                <a:gd name="connsiteY42" fmla="*/ 2505139 h 3550848"/>
                <a:gd name="connsiteX43" fmla="*/ 3987580 w 5992240"/>
                <a:gd name="connsiteY43" fmla="*/ 2490212 h 3550848"/>
                <a:gd name="connsiteX44" fmla="*/ 3923507 w 5992240"/>
                <a:gd name="connsiteY44" fmla="*/ 2379234 h 3550848"/>
                <a:gd name="connsiteX45" fmla="*/ 3935233 w 5992240"/>
                <a:gd name="connsiteY45" fmla="*/ 2335470 h 3550848"/>
                <a:gd name="connsiteX46" fmla="*/ 5525925 w 5992240"/>
                <a:gd name="connsiteY46" fmla="*/ 1417084 h 3550848"/>
                <a:gd name="connsiteX47" fmla="*/ 5550236 w 5992240"/>
                <a:gd name="connsiteY47" fmla="*/ 1413882 h 3550848"/>
                <a:gd name="connsiteX48" fmla="*/ 442005 w 5992240"/>
                <a:gd name="connsiteY48" fmla="*/ 1413882 h 3550848"/>
                <a:gd name="connsiteX49" fmla="*/ 466314 w 5992240"/>
                <a:gd name="connsiteY49" fmla="*/ 1417082 h 3550848"/>
                <a:gd name="connsiteX50" fmla="*/ 2057007 w 5992240"/>
                <a:gd name="connsiteY50" fmla="*/ 2335470 h 3550848"/>
                <a:gd name="connsiteX51" fmla="*/ 2068734 w 5992240"/>
                <a:gd name="connsiteY51" fmla="*/ 2379234 h 3550848"/>
                <a:gd name="connsiteX52" fmla="*/ 2004660 w 5992240"/>
                <a:gd name="connsiteY52" fmla="*/ 2490211 h 3550848"/>
                <a:gd name="connsiteX53" fmla="*/ 1985208 w 5992240"/>
                <a:gd name="connsiteY53" fmla="*/ 2505138 h 3550848"/>
                <a:gd name="connsiteX54" fmla="*/ 1966014 w 5992240"/>
                <a:gd name="connsiteY54" fmla="*/ 2502611 h 3550848"/>
                <a:gd name="connsiteX55" fmla="*/ 1983611 w 5992240"/>
                <a:gd name="connsiteY55" fmla="*/ 2518736 h 3550848"/>
                <a:gd name="connsiteX56" fmla="*/ 1984681 w 5992240"/>
                <a:gd name="connsiteY56" fmla="*/ 2543232 h 3550848"/>
                <a:gd name="connsiteX57" fmla="*/ 1940852 w 5992240"/>
                <a:gd name="connsiteY57" fmla="*/ 2663650 h 3550848"/>
                <a:gd name="connsiteX58" fmla="*/ 1924287 w 5992240"/>
                <a:gd name="connsiteY58" fmla="*/ 2681729 h 3550848"/>
                <a:gd name="connsiteX59" fmla="*/ 1903238 w 5992240"/>
                <a:gd name="connsiteY59" fmla="*/ 2682647 h 3550848"/>
                <a:gd name="connsiteX60" fmla="*/ 1922942 w 5992240"/>
                <a:gd name="connsiteY60" fmla="*/ 2695200 h 3550848"/>
                <a:gd name="connsiteX61" fmla="*/ 1928249 w 5992240"/>
                <a:gd name="connsiteY61" fmla="*/ 2719139 h 3550848"/>
                <a:gd name="connsiteX62" fmla="*/ 1905997 w 5992240"/>
                <a:gd name="connsiteY62" fmla="*/ 2845338 h 3550848"/>
                <a:gd name="connsiteX63" fmla="*/ 1868883 w 5992240"/>
                <a:gd name="connsiteY63" fmla="*/ 2871326 h 3550848"/>
                <a:gd name="connsiteX64" fmla="*/ 60015 w 5992240"/>
                <a:gd name="connsiteY64" fmla="*/ 2552372 h 3550848"/>
                <a:gd name="connsiteX65" fmla="*/ 34028 w 5992240"/>
                <a:gd name="connsiteY65" fmla="*/ 2515258 h 3550848"/>
                <a:gd name="connsiteX66" fmla="*/ 56281 w 5992240"/>
                <a:gd name="connsiteY66" fmla="*/ 2389060 h 3550848"/>
                <a:gd name="connsiteX67" fmla="*/ 93393 w 5992240"/>
                <a:gd name="connsiteY67" fmla="*/ 2363073 h 3550848"/>
                <a:gd name="connsiteX68" fmla="*/ 1893350 w 5992240"/>
                <a:gd name="connsiteY68" fmla="*/ 2680454 h 3550848"/>
                <a:gd name="connsiteX69" fmla="*/ 173788 w 5992240"/>
                <a:gd name="connsiteY69" fmla="*/ 2054584 h 3550848"/>
                <a:gd name="connsiteX70" fmla="*/ 154640 w 5992240"/>
                <a:gd name="connsiteY70" fmla="*/ 2013521 h 3550848"/>
                <a:gd name="connsiteX71" fmla="*/ 198468 w 5992240"/>
                <a:gd name="connsiteY71" fmla="*/ 1893104 h 3550848"/>
                <a:gd name="connsiteX72" fmla="*/ 239531 w 5992240"/>
                <a:gd name="connsiteY72" fmla="*/ 1873956 h 3550848"/>
                <a:gd name="connsiteX73" fmla="*/ 1954080 w 5992240"/>
                <a:gd name="connsiteY73" fmla="*/ 2498001 h 3550848"/>
                <a:gd name="connsiteX74" fmla="*/ 370205 w 5992240"/>
                <a:gd name="connsiteY74" fmla="*/ 1583550 h 3550848"/>
                <a:gd name="connsiteX75" fmla="*/ 358479 w 5992240"/>
                <a:gd name="connsiteY75" fmla="*/ 1539786 h 3550848"/>
                <a:gd name="connsiteX76" fmla="*/ 422552 w 5992240"/>
                <a:gd name="connsiteY76" fmla="*/ 1428808 h 3550848"/>
                <a:gd name="connsiteX77" fmla="*/ 442005 w 5992240"/>
                <a:gd name="connsiteY77" fmla="*/ 1413882 h 3550848"/>
                <a:gd name="connsiteX78" fmla="*/ 5236692 w 5992240"/>
                <a:gd name="connsiteY78" fmla="*/ 1004671 h 3550848"/>
                <a:gd name="connsiteX79" fmla="*/ 5258441 w 5992240"/>
                <a:gd name="connsiteY79" fmla="*/ 1015993 h 3550848"/>
                <a:gd name="connsiteX80" fmla="*/ 5340810 w 5992240"/>
                <a:gd name="connsiteY80" fmla="*/ 1114158 h 3550848"/>
                <a:gd name="connsiteX81" fmla="*/ 5336862 w 5992240"/>
                <a:gd name="connsiteY81" fmla="*/ 1159293 h 3550848"/>
                <a:gd name="connsiteX82" fmla="*/ 3929813 w 5992240"/>
                <a:gd name="connsiteY82" fmla="*/ 2339949 h 3550848"/>
                <a:gd name="connsiteX83" fmla="*/ 3884677 w 5992240"/>
                <a:gd name="connsiteY83" fmla="*/ 2336001 h 3550848"/>
                <a:gd name="connsiteX84" fmla="*/ 3802308 w 5992240"/>
                <a:gd name="connsiteY84" fmla="*/ 2237835 h 3550848"/>
                <a:gd name="connsiteX85" fmla="*/ 3806256 w 5992240"/>
                <a:gd name="connsiteY85" fmla="*/ 2192700 h 3550848"/>
                <a:gd name="connsiteX86" fmla="*/ 5213306 w 5992240"/>
                <a:gd name="connsiteY86" fmla="*/ 1012044 h 3550848"/>
                <a:gd name="connsiteX87" fmla="*/ 5236692 w 5992240"/>
                <a:gd name="connsiteY87" fmla="*/ 1004671 h 3550848"/>
                <a:gd name="connsiteX88" fmla="*/ 755549 w 5992240"/>
                <a:gd name="connsiteY88" fmla="*/ 1004670 h 3550848"/>
                <a:gd name="connsiteX89" fmla="*/ 778934 w 5992240"/>
                <a:gd name="connsiteY89" fmla="*/ 1012043 h 3550848"/>
                <a:gd name="connsiteX90" fmla="*/ 2185984 w 5992240"/>
                <a:gd name="connsiteY90" fmla="*/ 2192700 h 3550848"/>
                <a:gd name="connsiteX91" fmla="*/ 2189933 w 5992240"/>
                <a:gd name="connsiteY91" fmla="*/ 2237835 h 3550848"/>
                <a:gd name="connsiteX92" fmla="*/ 2107563 w 5992240"/>
                <a:gd name="connsiteY92" fmla="*/ 2336000 h 3550848"/>
                <a:gd name="connsiteX93" fmla="*/ 2062427 w 5992240"/>
                <a:gd name="connsiteY93" fmla="*/ 2339949 h 3550848"/>
                <a:gd name="connsiteX94" fmla="*/ 655377 w 5992240"/>
                <a:gd name="connsiteY94" fmla="*/ 1159293 h 3550848"/>
                <a:gd name="connsiteX95" fmla="*/ 651429 w 5992240"/>
                <a:gd name="connsiteY95" fmla="*/ 1114157 h 3550848"/>
                <a:gd name="connsiteX96" fmla="*/ 733799 w 5992240"/>
                <a:gd name="connsiteY96" fmla="*/ 1015992 h 3550848"/>
                <a:gd name="connsiteX97" fmla="*/ 755549 w 5992240"/>
                <a:gd name="connsiteY97" fmla="*/ 1004670 h 3550848"/>
                <a:gd name="connsiteX98" fmla="*/ 4856335 w 5992240"/>
                <a:gd name="connsiteY98" fmla="*/ 649712 h 3550848"/>
                <a:gd name="connsiteX99" fmla="*/ 4879721 w 5992240"/>
                <a:gd name="connsiteY99" fmla="*/ 657085 h 3550848"/>
                <a:gd name="connsiteX100" fmla="*/ 4977886 w 5992240"/>
                <a:gd name="connsiteY100" fmla="*/ 739456 h 3550848"/>
                <a:gd name="connsiteX101" fmla="*/ 4981834 w 5992240"/>
                <a:gd name="connsiteY101" fmla="*/ 784591 h 3550848"/>
                <a:gd name="connsiteX102" fmla="*/ 3801180 w 5992240"/>
                <a:gd name="connsiteY102" fmla="*/ 2191642 h 3550848"/>
                <a:gd name="connsiteX103" fmla="*/ 3756045 w 5992240"/>
                <a:gd name="connsiteY103" fmla="*/ 2195591 h 3550848"/>
                <a:gd name="connsiteX104" fmla="*/ 3657879 w 5992240"/>
                <a:gd name="connsiteY104" fmla="*/ 2113221 h 3550848"/>
                <a:gd name="connsiteX105" fmla="*/ 3653931 w 5992240"/>
                <a:gd name="connsiteY105" fmla="*/ 2068086 h 3550848"/>
                <a:gd name="connsiteX106" fmla="*/ 4834586 w 5992240"/>
                <a:gd name="connsiteY106" fmla="*/ 661034 h 3550848"/>
                <a:gd name="connsiteX107" fmla="*/ 4856335 w 5992240"/>
                <a:gd name="connsiteY107" fmla="*/ 649712 h 3550848"/>
                <a:gd name="connsiteX108" fmla="*/ 1135905 w 5992240"/>
                <a:gd name="connsiteY108" fmla="*/ 649711 h 3550848"/>
                <a:gd name="connsiteX109" fmla="*/ 1157654 w 5992240"/>
                <a:gd name="connsiteY109" fmla="*/ 661033 h 3550848"/>
                <a:gd name="connsiteX110" fmla="*/ 2338310 w 5992240"/>
                <a:gd name="connsiteY110" fmla="*/ 2068085 h 3550848"/>
                <a:gd name="connsiteX111" fmla="*/ 2334361 w 5992240"/>
                <a:gd name="connsiteY111" fmla="*/ 2113220 h 3550848"/>
                <a:gd name="connsiteX112" fmla="*/ 2236195 w 5992240"/>
                <a:gd name="connsiteY112" fmla="*/ 2195591 h 3550848"/>
                <a:gd name="connsiteX113" fmla="*/ 2191060 w 5992240"/>
                <a:gd name="connsiteY113" fmla="*/ 2191642 h 3550848"/>
                <a:gd name="connsiteX114" fmla="*/ 1010405 w 5992240"/>
                <a:gd name="connsiteY114" fmla="*/ 784590 h 3550848"/>
                <a:gd name="connsiteX115" fmla="*/ 1014354 w 5992240"/>
                <a:gd name="connsiteY115" fmla="*/ 739455 h 3550848"/>
                <a:gd name="connsiteX116" fmla="*/ 1112519 w 5992240"/>
                <a:gd name="connsiteY116" fmla="*/ 657084 h 3550848"/>
                <a:gd name="connsiteX117" fmla="*/ 1135905 w 5992240"/>
                <a:gd name="connsiteY117" fmla="*/ 649711 h 3550848"/>
                <a:gd name="connsiteX118" fmla="*/ 4418272 w 5992240"/>
                <a:gd name="connsiteY118" fmla="*/ 367291 h 3550848"/>
                <a:gd name="connsiteX119" fmla="*/ 4442582 w 5992240"/>
                <a:gd name="connsiteY119" fmla="*/ 370492 h 3550848"/>
                <a:gd name="connsiteX120" fmla="*/ 4553560 w 5992240"/>
                <a:gd name="connsiteY120" fmla="*/ 434565 h 3550848"/>
                <a:gd name="connsiteX121" fmla="*/ 4565287 w 5992240"/>
                <a:gd name="connsiteY121" fmla="*/ 478328 h 3550848"/>
                <a:gd name="connsiteX122" fmla="*/ 3646900 w 5992240"/>
                <a:gd name="connsiteY122" fmla="*/ 2069022 h 3550848"/>
                <a:gd name="connsiteX123" fmla="*/ 3603136 w 5992240"/>
                <a:gd name="connsiteY123" fmla="*/ 2080749 h 3550848"/>
                <a:gd name="connsiteX124" fmla="*/ 3492159 w 5992240"/>
                <a:gd name="connsiteY124" fmla="*/ 2016675 h 3550848"/>
                <a:gd name="connsiteX125" fmla="*/ 3480433 w 5992240"/>
                <a:gd name="connsiteY125" fmla="*/ 1972912 h 3550848"/>
                <a:gd name="connsiteX126" fmla="*/ 4398818 w 5992240"/>
                <a:gd name="connsiteY126" fmla="*/ 382219 h 3550848"/>
                <a:gd name="connsiteX127" fmla="*/ 4418272 w 5992240"/>
                <a:gd name="connsiteY127" fmla="*/ 367291 h 3550848"/>
                <a:gd name="connsiteX128" fmla="*/ 1573967 w 5992240"/>
                <a:gd name="connsiteY128" fmla="*/ 367291 h 3550848"/>
                <a:gd name="connsiteX129" fmla="*/ 1593420 w 5992240"/>
                <a:gd name="connsiteY129" fmla="*/ 382218 h 3550848"/>
                <a:gd name="connsiteX130" fmla="*/ 2511807 w 5992240"/>
                <a:gd name="connsiteY130" fmla="*/ 1972912 h 3550848"/>
                <a:gd name="connsiteX131" fmla="*/ 2500081 w 5992240"/>
                <a:gd name="connsiteY131" fmla="*/ 2016676 h 3550848"/>
                <a:gd name="connsiteX132" fmla="*/ 2389104 w 5992240"/>
                <a:gd name="connsiteY132" fmla="*/ 2080749 h 3550848"/>
                <a:gd name="connsiteX133" fmla="*/ 2345341 w 5992240"/>
                <a:gd name="connsiteY133" fmla="*/ 2069022 h 3550848"/>
                <a:gd name="connsiteX134" fmla="*/ 1426953 w 5992240"/>
                <a:gd name="connsiteY134" fmla="*/ 478328 h 3550848"/>
                <a:gd name="connsiteX135" fmla="*/ 1438680 w 5992240"/>
                <a:gd name="connsiteY135" fmla="*/ 434564 h 3550848"/>
                <a:gd name="connsiteX136" fmla="*/ 1549657 w 5992240"/>
                <a:gd name="connsiteY136" fmla="*/ 370491 h 3550848"/>
                <a:gd name="connsiteX137" fmla="*/ 1573967 w 5992240"/>
                <a:gd name="connsiteY137" fmla="*/ 367291 h 3550848"/>
                <a:gd name="connsiteX138" fmla="*/ 3962507 w 5992240"/>
                <a:gd name="connsiteY138" fmla="*/ 160090 h 3550848"/>
                <a:gd name="connsiteX139" fmla="*/ 4082925 w 5992240"/>
                <a:gd name="connsiteY139" fmla="*/ 203919 h 3550848"/>
                <a:gd name="connsiteX140" fmla="*/ 4102073 w 5992240"/>
                <a:gd name="connsiteY140" fmla="*/ 244981 h 3550848"/>
                <a:gd name="connsiteX141" fmla="*/ 3473860 w 5992240"/>
                <a:gd name="connsiteY141" fmla="*/ 1970985 h 3550848"/>
                <a:gd name="connsiteX142" fmla="*/ 3432797 w 5992240"/>
                <a:gd name="connsiteY142" fmla="*/ 1990133 h 3550848"/>
                <a:gd name="connsiteX143" fmla="*/ 3312380 w 5992240"/>
                <a:gd name="connsiteY143" fmla="*/ 1946304 h 3550848"/>
                <a:gd name="connsiteX144" fmla="*/ 3293232 w 5992240"/>
                <a:gd name="connsiteY144" fmla="*/ 1905242 h 3550848"/>
                <a:gd name="connsiteX145" fmla="*/ 3921445 w 5992240"/>
                <a:gd name="connsiteY145" fmla="*/ 179238 h 3550848"/>
                <a:gd name="connsiteX146" fmla="*/ 3962507 w 5992240"/>
                <a:gd name="connsiteY146" fmla="*/ 160090 h 3550848"/>
                <a:gd name="connsiteX147" fmla="*/ 2029732 w 5992240"/>
                <a:gd name="connsiteY147" fmla="*/ 160090 h 3550848"/>
                <a:gd name="connsiteX148" fmla="*/ 2070794 w 5992240"/>
                <a:gd name="connsiteY148" fmla="*/ 179237 h 3550848"/>
                <a:gd name="connsiteX149" fmla="*/ 2699008 w 5992240"/>
                <a:gd name="connsiteY149" fmla="*/ 1905242 h 3550848"/>
                <a:gd name="connsiteX150" fmla="*/ 2679860 w 5992240"/>
                <a:gd name="connsiteY150" fmla="*/ 1946304 h 3550848"/>
                <a:gd name="connsiteX151" fmla="*/ 2559442 w 5992240"/>
                <a:gd name="connsiteY151" fmla="*/ 1990133 h 3550848"/>
                <a:gd name="connsiteX152" fmla="*/ 2518381 w 5992240"/>
                <a:gd name="connsiteY152" fmla="*/ 1970985 h 3550848"/>
                <a:gd name="connsiteX153" fmla="*/ 1890167 w 5992240"/>
                <a:gd name="connsiteY153" fmla="*/ 244981 h 3550848"/>
                <a:gd name="connsiteX154" fmla="*/ 1909315 w 5992240"/>
                <a:gd name="connsiteY154" fmla="*/ 203918 h 3550848"/>
                <a:gd name="connsiteX155" fmla="*/ 2539639 w 5992240"/>
                <a:gd name="connsiteY155" fmla="*/ 37944 h 3550848"/>
                <a:gd name="connsiteX156" fmla="*/ 2576753 w 5992240"/>
                <a:gd name="connsiteY156" fmla="*/ 63931 h 3550848"/>
                <a:gd name="connsiteX157" fmla="*/ 2895705 w 5992240"/>
                <a:gd name="connsiteY157" fmla="*/ 1872801 h 3550848"/>
                <a:gd name="connsiteX158" fmla="*/ 2869718 w 5992240"/>
                <a:gd name="connsiteY158" fmla="*/ 1909914 h 3550848"/>
                <a:gd name="connsiteX159" fmla="*/ 2743519 w 5992240"/>
                <a:gd name="connsiteY159" fmla="*/ 1932166 h 3550848"/>
                <a:gd name="connsiteX160" fmla="*/ 2706406 w 5992240"/>
                <a:gd name="connsiteY160" fmla="*/ 1906179 h 3550848"/>
                <a:gd name="connsiteX161" fmla="*/ 2387453 w 5992240"/>
                <a:gd name="connsiteY161" fmla="*/ 97310 h 3550848"/>
                <a:gd name="connsiteX162" fmla="*/ 2413441 w 5992240"/>
                <a:gd name="connsiteY162" fmla="*/ 60196 h 3550848"/>
                <a:gd name="connsiteX163" fmla="*/ 3452600 w 5992240"/>
                <a:gd name="connsiteY163" fmla="*/ 37943 h 3550848"/>
                <a:gd name="connsiteX164" fmla="*/ 3578799 w 5992240"/>
                <a:gd name="connsiteY164" fmla="*/ 60195 h 3550848"/>
                <a:gd name="connsiteX165" fmla="*/ 3604786 w 5992240"/>
                <a:gd name="connsiteY165" fmla="*/ 97309 h 3550848"/>
                <a:gd name="connsiteX166" fmla="*/ 3285834 w 5992240"/>
                <a:gd name="connsiteY166" fmla="*/ 1906180 h 3550848"/>
                <a:gd name="connsiteX167" fmla="*/ 3248720 w 5992240"/>
                <a:gd name="connsiteY167" fmla="*/ 1932167 h 3550848"/>
                <a:gd name="connsiteX168" fmla="*/ 3122522 w 5992240"/>
                <a:gd name="connsiteY168" fmla="*/ 1909914 h 3550848"/>
                <a:gd name="connsiteX169" fmla="*/ 3096535 w 5992240"/>
                <a:gd name="connsiteY169" fmla="*/ 1872800 h 3550848"/>
                <a:gd name="connsiteX170" fmla="*/ 3415486 w 5992240"/>
                <a:gd name="connsiteY170" fmla="*/ 63930 h 3550848"/>
                <a:gd name="connsiteX171" fmla="*/ 3452600 w 5992240"/>
                <a:gd name="connsiteY171" fmla="*/ 37943 h 3550848"/>
                <a:gd name="connsiteX172" fmla="*/ 2932741 w 5992240"/>
                <a:gd name="connsiteY172" fmla="*/ 1 h 3550848"/>
                <a:gd name="connsiteX173" fmla="*/ 3060886 w 5992240"/>
                <a:gd name="connsiteY173" fmla="*/ 1 h 3550848"/>
                <a:gd name="connsiteX174" fmla="*/ 3092923 w 5992240"/>
                <a:gd name="connsiteY174" fmla="*/ 32039 h 3550848"/>
                <a:gd name="connsiteX175" fmla="*/ 3092924 w 5992240"/>
                <a:gd name="connsiteY175" fmla="*/ 1868813 h 3550848"/>
                <a:gd name="connsiteX176" fmla="*/ 3060887 w 5992240"/>
                <a:gd name="connsiteY176" fmla="*/ 1900850 h 3550848"/>
                <a:gd name="connsiteX177" fmla="*/ 2932741 w 5992240"/>
                <a:gd name="connsiteY177" fmla="*/ 1900850 h 3550848"/>
                <a:gd name="connsiteX178" fmla="*/ 2900704 w 5992240"/>
                <a:gd name="connsiteY178" fmla="*/ 1868813 h 3550848"/>
                <a:gd name="connsiteX179" fmla="*/ 2900704 w 5992240"/>
                <a:gd name="connsiteY179" fmla="*/ 32038 h 3550848"/>
                <a:gd name="connsiteX180" fmla="*/ 2932741 w 5992240"/>
                <a:gd name="connsiteY180" fmla="*/ 1 h 35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5992240" h="3550848">
                  <a:moveTo>
                    <a:pt x="4206490" y="2860277"/>
                  </a:moveTo>
                  <a:lnTo>
                    <a:pt x="5877142" y="2860278"/>
                  </a:lnTo>
                  <a:cubicBezTo>
                    <a:pt x="5940709" y="2860278"/>
                    <a:pt x="5992240" y="2911809"/>
                    <a:pt x="5992240" y="2975376"/>
                  </a:cubicBezTo>
                  <a:lnTo>
                    <a:pt x="5992240" y="3435751"/>
                  </a:lnTo>
                  <a:cubicBezTo>
                    <a:pt x="5992240" y="3499318"/>
                    <a:pt x="5940710" y="3550849"/>
                    <a:pt x="5877143" y="3550848"/>
                  </a:cubicBezTo>
                  <a:lnTo>
                    <a:pt x="4206490" y="3550848"/>
                  </a:lnTo>
                  <a:cubicBezTo>
                    <a:pt x="4142923" y="3550848"/>
                    <a:pt x="4091393" y="3499318"/>
                    <a:pt x="4091393" y="3435751"/>
                  </a:cubicBezTo>
                  <a:lnTo>
                    <a:pt x="4091392" y="2975375"/>
                  </a:lnTo>
                  <a:cubicBezTo>
                    <a:pt x="4091393" y="2911808"/>
                    <a:pt x="4142923" y="2860278"/>
                    <a:pt x="4206490" y="2860277"/>
                  </a:cubicBezTo>
                  <a:close/>
                  <a:moveTo>
                    <a:pt x="115098" y="2860276"/>
                  </a:moveTo>
                  <a:lnTo>
                    <a:pt x="1785750" y="2860276"/>
                  </a:lnTo>
                  <a:cubicBezTo>
                    <a:pt x="1849317" y="2860277"/>
                    <a:pt x="1900848" y="2911808"/>
                    <a:pt x="1900848" y="2975375"/>
                  </a:cubicBezTo>
                  <a:lnTo>
                    <a:pt x="1900848" y="3435750"/>
                  </a:lnTo>
                  <a:cubicBezTo>
                    <a:pt x="1900849" y="3499317"/>
                    <a:pt x="1849317" y="3550848"/>
                    <a:pt x="1785750" y="3550848"/>
                  </a:cubicBezTo>
                  <a:lnTo>
                    <a:pt x="115099" y="3550848"/>
                  </a:lnTo>
                  <a:cubicBezTo>
                    <a:pt x="51532" y="3550848"/>
                    <a:pt x="1" y="3499317"/>
                    <a:pt x="0" y="3435750"/>
                  </a:cubicBezTo>
                  <a:lnTo>
                    <a:pt x="1" y="2975374"/>
                  </a:lnTo>
                  <a:cubicBezTo>
                    <a:pt x="1" y="2911808"/>
                    <a:pt x="51532" y="2860276"/>
                    <a:pt x="115098" y="2860276"/>
                  </a:cubicBezTo>
                  <a:close/>
                  <a:moveTo>
                    <a:pt x="5550236" y="1413882"/>
                  </a:moveTo>
                  <a:cubicBezTo>
                    <a:pt x="5558156" y="1416005"/>
                    <a:pt x="5565266" y="1421148"/>
                    <a:pt x="5569690" y="1428810"/>
                  </a:cubicBezTo>
                  <a:lnTo>
                    <a:pt x="5633762" y="1539787"/>
                  </a:lnTo>
                  <a:cubicBezTo>
                    <a:pt x="5642608" y="1555110"/>
                    <a:pt x="5637359" y="1574703"/>
                    <a:pt x="5622035" y="1583551"/>
                  </a:cubicBezTo>
                  <a:lnTo>
                    <a:pt x="4038159" y="2498002"/>
                  </a:lnTo>
                  <a:lnTo>
                    <a:pt x="5752710" y="1873957"/>
                  </a:lnTo>
                  <a:cubicBezTo>
                    <a:pt x="5769336" y="1867905"/>
                    <a:pt x="5787720" y="1876477"/>
                    <a:pt x="5793772" y="1893105"/>
                  </a:cubicBezTo>
                  <a:lnTo>
                    <a:pt x="5837600" y="2013522"/>
                  </a:lnTo>
                  <a:cubicBezTo>
                    <a:pt x="5843652" y="2030149"/>
                    <a:pt x="5835080" y="2048534"/>
                    <a:pt x="5818452" y="2054585"/>
                  </a:cubicBezTo>
                  <a:lnTo>
                    <a:pt x="4098889" y="2680454"/>
                  </a:lnTo>
                  <a:lnTo>
                    <a:pt x="5898847" y="2363074"/>
                  </a:lnTo>
                  <a:cubicBezTo>
                    <a:pt x="5916272" y="2360001"/>
                    <a:pt x="5932888" y="2371636"/>
                    <a:pt x="5935960" y="2389061"/>
                  </a:cubicBezTo>
                  <a:lnTo>
                    <a:pt x="5958213" y="2515260"/>
                  </a:lnTo>
                  <a:cubicBezTo>
                    <a:pt x="5961285" y="2532685"/>
                    <a:pt x="5949651" y="2549301"/>
                    <a:pt x="5932226" y="2552374"/>
                  </a:cubicBezTo>
                  <a:lnTo>
                    <a:pt x="4123357" y="2871326"/>
                  </a:lnTo>
                  <a:cubicBezTo>
                    <a:pt x="4105932" y="2874399"/>
                    <a:pt x="4089316" y="2862764"/>
                    <a:pt x="4086244" y="2845338"/>
                  </a:cubicBezTo>
                  <a:lnTo>
                    <a:pt x="4063991" y="2719140"/>
                  </a:lnTo>
                  <a:cubicBezTo>
                    <a:pt x="4062455" y="2710427"/>
                    <a:pt x="4064595" y="2701917"/>
                    <a:pt x="4069298" y="2695200"/>
                  </a:cubicBezTo>
                  <a:lnTo>
                    <a:pt x="4089002" y="2682648"/>
                  </a:lnTo>
                  <a:lnTo>
                    <a:pt x="4067954" y="2681729"/>
                  </a:lnTo>
                  <a:cubicBezTo>
                    <a:pt x="4060523" y="2678264"/>
                    <a:pt x="4054414" y="2671964"/>
                    <a:pt x="4051388" y="2663651"/>
                  </a:cubicBezTo>
                  <a:lnTo>
                    <a:pt x="4007560" y="2543233"/>
                  </a:lnTo>
                  <a:cubicBezTo>
                    <a:pt x="4004534" y="2534920"/>
                    <a:pt x="4005164" y="2526167"/>
                    <a:pt x="4008629" y="2518736"/>
                  </a:cubicBezTo>
                  <a:lnTo>
                    <a:pt x="4026226" y="2502612"/>
                  </a:lnTo>
                  <a:lnTo>
                    <a:pt x="4007033" y="2505139"/>
                  </a:lnTo>
                  <a:cubicBezTo>
                    <a:pt x="3999113" y="2503017"/>
                    <a:pt x="3992004" y="2497874"/>
                    <a:pt x="3987580" y="2490212"/>
                  </a:cubicBezTo>
                  <a:lnTo>
                    <a:pt x="3923507" y="2379234"/>
                  </a:lnTo>
                  <a:cubicBezTo>
                    <a:pt x="3914660" y="2363911"/>
                    <a:pt x="3919910" y="2344317"/>
                    <a:pt x="3935233" y="2335470"/>
                  </a:cubicBezTo>
                  <a:lnTo>
                    <a:pt x="5525925" y="1417084"/>
                  </a:lnTo>
                  <a:cubicBezTo>
                    <a:pt x="5533587" y="1412659"/>
                    <a:pt x="5542316" y="1411761"/>
                    <a:pt x="5550236" y="1413882"/>
                  </a:cubicBezTo>
                  <a:close/>
                  <a:moveTo>
                    <a:pt x="442005" y="1413882"/>
                  </a:moveTo>
                  <a:cubicBezTo>
                    <a:pt x="449924" y="1411759"/>
                    <a:pt x="458653" y="1412659"/>
                    <a:pt x="466314" y="1417082"/>
                  </a:cubicBezTo>
                  <a:lnTo>
                    <a:pt x="2057007" y="2335470"/>
                  </a:lnTo>
                  <a:cubicBezTo>
                    <a:pt x="2072330" y="2344317"/>
                    <a:pt x="2077580" y="2363910"/>
                    <a:pt x="2068734" y="2379234"/>
                  </a:cubicBezTo>
                  <a:lnTo>
                    <a:pt x="2004660" y="2490211"/>
                  </a:lnTo>
                  <a:cubicBezTo>
                    <a:pt x="2000237" y="2497873"/>
                    <a:pt x="1993127" y="2503016"/>
                    <a:pt x="1985208" y="2505138"/>
                  </a:cubicBezTo>
                  <a:lnTo>
                    <a:pt x="1966014" y="2502611"/>
                  </a:lnTo>
                  <a:lnTo>
                    <a:pt x="1983611" y="2518736"/>
                  </a:lnTo>
                  <a:cubicBezTo>
                    <a:pt x="1987076" y="2526167"/>
                    <a:pt x="1987707" y="2534919"/>
                    <a:pt x="1984681" y="2543232"/>
                  </a:cubicBezTo>
                  <a:lnTo>
                    <a:pt x="1940852" y="2663650"/>
                  </a:lnTo>
                  <a:cubicBezTo>
                    <a:pt x="1937826" y="2671964"/>
                    <a:pt x="1931717" y="2678264"/>
                    <a:pt x="1924287" y="2681729"/>
                  </a:cubicBezTo>
                  <a:lnTo>
                    <a:pt x="1903238" y="2682647"/>
                  </a:lnTo>
                  <a:lnTo>
                    <a:pt x="1922942" y="2695200"/>
                  </a:lnTo>
                  <a:cubicBezTo>
                    <a:pt x="1927645" y="2701917"/>
                    <a:pt x="1929785" y="2710427"/>
                    <a:pt x="1928249" y="2719139"/>
                  </a:cubicBezTo>
                  <a:lnTo>
                    <a:pt x="1905997" y="2845338"/>
                  </a:lnTo>
                  <a:cubicBezTo>
                    <a:pt x="1902924" y="2862763"/>
                    <a:pt x="1886309" y="2874398"/>
                    <a:pt x="1868883" y="2871326"/>
                  </a:cubicBezTo>
                  <a:lnTo>
                    <a:pt x="60015" y="2552372"/>
                  </a:lnTo>
                  <a:cubicBezTo>
                    <a:pt x="42589" y="2549300"/>
                    <a:pt x="30956" y="2532683"/>
                    <a:pt x="34028" y="2515258"/>
                  </a:cubicBezTo>
                  <a:lnTo>
                    <a:pt x="56281" y="2389060"/>
                  </a:lnTo>
                  <a:cubicBezTo>
                    <a:pt x="59352" y="2371634"/>
                    <a:pt x="75969" y="2360000"/>
                    <a:pt x="93393" y="2363073"/>
                  </a:cubicBezTo>
                  <a:lnTo>
                    <a:pt x="1893350" y="2680454"/>
                  </a:lnTo>
                  <a:lnTo>
                    <a:pt x="173788" y="2054584"/>
                  </a:lnTo>
                  <a:cubicBezTo>
                    <a:pt x="157162" y="2048532"/>
                    <a:pt x="148588" y="2030148"/>
                    <a:pt x="154640" y="2013521"/>
                  </a:cubicBezTo>
                  <a:lnTo>
                    <a:pt x="198468" y="1893104"/>
                  </a:lnTo>
                  <a:cubicBezTo>
                    <a:pt x="204520" y="1876476"/>
                    <a:pt x="222904" y="1867904"/>
                    <a:pt x="239531" y="1873956"/>
                  </a:cubicBezTo>
                  <a:lnTo>
                    <a:pt x="1954080" y="2498001"/>
                  </a:lnTo>
                  <a:lnTo>
                    <a:pt x="370205" y="1583550"/>
                  </a:lnTo>
                  <a:cubicBezTo>
                    <a:pt x="354882" y="1574703"/>
                    <a:pt x="349631" y="1555109"/>
                    <a:pt x="358479" y="1539786"/>
                  </a:cubicBezTo>
                  <a:lnTo>
                    <a:pt x="422552" y="1428808"/>
                  </a:lnTo>
                  <a:cubicBezTo>
                    <a:pt x="426975" y="1421147"/>
                    <a:pt x="434085" y="1416004"/>
                    <a:pt x="442005" y="1413882"/>
                  </a:cubicBezTo>
                  <a:close/>
                  <a:moveTo>
                    <a:pt x="5236692" y="1004671"/>
                  </a:moveTo>
                  <a:cubicBezTo>
                    <a:pt x="5244859" y="1005385"/>
                    <a:pt x="5252754" y="1009216"/>
                    <a:pt x="5258441" y="1015993"/>
                  </a:cubicBezTo>
                  <a:lnTo>
                    <a:pt x="5340810" y="1114158"/>
                  </a:lnTo>
                  <a:cubicBezTo>
                    <a:pt x="5352184" y="1127713"/>
                    <a:pt x="5350417" y="1147920"/>
                    <a:pt x="5336862" y="1159293"/>
                  </a:cubicBezTo>
                  <a:lnTo>
                    <a:pt x="3929813" y="2339949"/>
                  </a:lnTo>
                  <a:cubicBezTo>
                    <a:pt x="3916258" y="2351323"/>
                    <a:pt x="3896051" y="2349555"/>
                    <a:pt x="3884677" y="2336001"/>
                  </a:cubicBezTo>
                  <a:lnTo>
                    <a:pt x="3802308" y="2237835"/>
                  </a:lnTo>
                  <a:cubicBezTo>
                    <a:pt x="3790934" y="2224281"/>
                    <a:pt x="3792702" y="2204074"/>
                    <a:pt x="3806256" y="2192700"/>
                  </a:cubicBezTo>
                  <a:lnTo>
                    <a:pt x="5213306" y="1012044"/>
                  </a:lnTo>
                  <a:cubicBezTo>
                    <a:pt x="5220083" y="1006357"/>
                    <a:pt x="5228524" y="1003956"/>
                    <a:pt x="5236692" y="1004671"/>
                  </a:cubicBezTo>
                  <a:close/>
                  <a:moveTo>
                    <a:pt x="755549" y="1004670"/>
                  </a:moveTo>
                  <a:cubicBezTo>
                    <a:pt x="763717" y="1003955"/>
                    <a:pt x="772157" y="1006356"/>
                    <a:pt x="778934" y="1012043"/>
                  </a:cubicBezTo>
                  <a:lnTo>
                    <a:pt x="2185984" y="2192700"/>
                  </a:lnTo>
                  <a:cubicBezTo>
                    <a:pt x="2199539" y="2204073"/>
                    <a:pt x="2201306" y="2224281"/>
                    <a:pt x="2189933" y="2237835"/>
                  </a:cubicBezTo>
                  <a:lnTo>
                    <a:pt x="2107563" y="2336000"/>
                  </a:lnTo>
                  <a:cubicBezTo>
                    <a:pt x="2096189" y="2349555"/>
                    <a:pt x="2075982" y="2351322"/>
                    <a:pt x="2062427" y="2339949"/>
                  </a:cubicBezTo>
                  <a:lnTo>
                    <a:pt x="655377" y="1159293"/>
                  </a:lnTo>
                  <a:cubicBezTo>
                    <a:pt x="641824" y="1147919"/>
                    <a:pt x="640055" y="1127711"/>
                    <a:pt x="651429" y="1114157"/>
                  </a:cubicBezTo>
                  <a:lnTo>
                    <a:pt x="733799" y="1015992"/>
                  </a:lnTo>
                  <a:cubicBezTo>
                    <a:pt x="739486" y="1009215"/>
                    <a:pt x="747381" y="1005384"/>
                    <a:pt x="755549" y="1004670"/>
                  </a:cubicBezTo>
                  <a:close/>
                  <a:moveTo>
                    <a:pt x="4856335" y="649712"/>
                  </a:moveTo>
                  <a:cubicBezTo>
                    <a:pt x="4864503" y="648997"/>
                    <a:pt x="4872943" y="651398"/>
                    <a:pt x="4879721" y="657085"/>
                  </a:cubicBezTo>
                  <a:lnTo>
                    <a:pt x="4977886" y="739456"/>
                  </a:lnTo>
                  <a:cubicBezTo>
                    <a:pt x="4991440" y="750829"/>
                    <a:pt x="4993208" y="771037"/>
                    <a:pt x="4981834" y="784591"/>
                  </a:cubicBezTo>
                  <a:lnTo>
                    <a:pt x="3801180" y="2191642"/>
                  </a:lnTo>
                  <a:cubicBezTo>
                    <a:pt x="3789806" y="2205196"/>
                    <a:pt x="3769599" y="2206964"/>
                    <a:pt x="3756045" y="2195591"/>
                  </a:cubicBezTo>
                  <a:lnTo>
                    <a:pt x="3657879" y="2113221"/>
                  </a:lnTo>
                  <a:cubicBezTo>
                    <a:pt x="3644325" y="2101847"/>
                    <a:pt x="3642557" y="2081639"/>
                    <a:pt x="3653931" y="2068086"/>
                  </a:cubicBezTo>
                  <a:lnTo>
                    <a:pt x="4834586" y="661034"/>
                  </a:lnTo>
                  <a:cubicBezTo>
                    <a:pt x="4840273" y="654257"/>
                    <a:pt x="4848168" y="650426"/>
                    <a:pt x="4856335" y="649712"/>
                  </a:cubicBezTo>
                  <a:close/>
                  <a:moveTo>
                    <a:pt x="1135905" y="649711"/>
                  </a:moveTo>
                  <a:cubicBezTo>
                    <a:pt x="1144072" y="650425"/>
                    <a:pt x="1151967" y="654257"/>
                    <a:pt x="1157654" y="661033"/>
                  </a:cubicBezTo>
                  <a:lnTo>
                    <a:pt x="2338310" y="2068085"/>
                  </a:lnTo>
                  <a:cubicBezTo>
                    <a:pt x="2349683" y="2081639"/>
                    <a:pt x="2347915" y="2101846"/>
                    <a:pt x="2334361" y="2113220"/>
                  </a:cubicBezTo>
                  <a:lnTo>
                    <a:pt x="2236195" y="2195591"/>
                  </a:lnTo>
                  <a:cubicBezTo>
                    <a:pt x="2222641" y="2206964"/>
                    <a:pt x="2202434" y="2205196"/>
                    <a:pt x="2191060" y="2191642"/>
                  </a:cubicBezTo>
                  <a:lnTo>
                    <a:pt x="1010405" y="784590"/>
                  </a:lnTo>
                  <a:cubicBezTo>
                    <a:pt x="999032" y="771036"/>
                    <a:pt x="1000799" y="750829"/>
                    <a:pt x="1014354" y="739455"/>
                  </a:cubicBezTo>
                  <a:lnTo>
                    <a:pt x="1112519" y="657084"/>
                  </a:lnTo>
                  <a:cubicBezTo>
                    <a:pt x="1119297" y="651398"/>
                    <a:pt x="1127736" y="648996"/>
                    <a:pt x="1135905" y="649711"/>
                  </a:cubicBezTo>
                  <a:close/>
                  <a:moveTo>
                    <a:pt x="4418272" y="367291"/>
                  </a:moveTo>
                  <a:cubicBezTo>
                    <a:pt x="4426192" y="365169"/>
                    <a:pt x="4434922" y="366069"/>
                    <a:pt x="4442582" y="370492"/>
                  </a:cubicBezTo>
                  <a:lnTo>
                    <a:pt x="4553560" y="434565"/>
                  </a:lnTo>
                  <a:cubicBezTo>
                    <a:pt x="4568883" y="443412"/>
                    <a:pt x="4574133" y="463005"/>
                    <a:pt x="4565287" y="478328"/>
                  </a:cubicBezTo>
                  <a:lnTo>
                    <a:pt x="3646900" y="2069022"/>
                  </a:lnTo>
                  <a:cubicBezTo>
                    <a:pt x="3638053" y="2084345"/>
                    <a:pt x="3618460" y="2089596"/>
                    <a:pt x="3603136" y="2080749"/>
                  </a:cubicBezTo>
                  <a:lnTo>
                    <a:pt x="3492159" y="2016675"/>
                  </a:lnTo>
                  <a:cubicBezTo>
                    <a:pt x="3476836" y="2007829"/>
                    <a:pt x="3471586" y="1988235"/>
                    <a:pt x="3480433" y="1972912"/>
                  </a:cubicBezTo>
                  <a:lnTo>
                    <a:pt x="4398818" y="382219"/>
                  </a:lnTo>
                  <a:cubicBezTo>
                    <a:pt x="4403242" y="374557"/>
                    <a:pt x="4410352" y="369413"/>
                    <a:pt x="4418272" y="367291"/>
                  </a:cubicBezTo>
                  <a:close/>
                  <a:moveTo>
                    <a:pt x="1573967" y="367291"/>
                  </a:moveTo>
                  <a:cubicBezTo>
                    <a:pt x="1581887" y="369413"/>
                    <a:pt x="1588997" y="374557"/>
                    <a:pt x="1593420" y="382218"/>
                  </a:cubicBezTo>
                  <a:lnTo>
                    <a:pt x="2511807" y="1972912"/>
                  </a:lnTo>
                  <a:cubicBezTo>
                    <a:pt x="2520654" y="1988235"/>
                    <a:pt x="2515404" y="2007828"/>
                    <a:pt x="2500081" y="2016676"/>
                  </a:cubicBezTo>
                  <a:lnTo>
                    <a:pt x="2389104" y="2080749"/>
                  </a:lnTo>
                  <a:cubicBezTo>
                    <a:pt x="2373780" y="2089595"/>
                    <a:pt x="2354187" y="2084345"/>
                    <a:pt x="2345341" y="2069022"/>
                  </a:cubicBezTo>
                  <a:lnTo>
                    <a:pt x="1426953" y="478328"/>
                  </a:lnTo>
                  <a:cubicBezTo>
                    <a:pt x="1418106" y="463005"/>
                    <a:pt x="1423357" y="443411"/>
                    <a:pt x="1438680" y="434564"/>
                  </a:cubicBezTo>
                  <a:lnTo>
                    <a:pt x="1549657" y="370491"/>
                  </a:lnTo>
                  <a:cubicBezTo>
                    <a:pt x="1557319" y="366068"/>
                    <a:pt x="1566048" y="365169"/>
                    <a:pt x="1573967" y="367291"/>
                  </a:cubicBezTo>
                  <a:close/>
                  <a:moveTo>
                    <a:pt x="3962507" y="160090"/>
                  </a:moveTo>
                  <a:lnTo>
                    <a:pt x="4082925" y="203919"/>
                  </a:lnTo>
                  <a:cubicBezTo>
                    <a:pt x="4099552" y="209970"/>
                    <a:pt x="4108124" y="228354"/>
                    <a:pt x="4102073" y="244981"/>
                  </a:cubicBezTo>
                  <a:lnTo>
                    <a:pt x="3473860" y="1970985"/>
                  </a:lnTo>
                  <a:cubicBezTo>
                    <a:pt x="3467808" y="1987612"/>
                    <a:pt x="3449424" y="1996185"/>
                    <a:pt x="3432797" y="1990133"/>
                  </a:cubicBezTo>
                  <a:lnTo>
                    <a:pt x="3312380" y="1946304"/>
                  </a:lnTo>
                  <a:cubicBezTo>
                    <a:pt x="3295753" y="1940253"/>
                    <a:pt x="3287180" y="1921869"/>
                    <a:pt x="3293232" y="1905242"/>
                  </a:cubicBezTo>
                  <a:lnTo>
                    <a:pt x="3921445" y="179238"/>
                  </a:lnTo>
                  <a:cubicBezTo>
                    <a:pt x="3927497" y="162611"/>
                    <a:pt x="3945881" y="154038"/>
                    <a:pt x="3962507" y="160090"/>
                  </a:cubicBezTo>
                  <a:close/>
                  <a:moveTo>
                    <a:pt x="2029732" y="160090"/>
                  </a:moveTo>
                  <a:cubicBezTo>
                    <a:pt x="2046359" y="154038"/>
                    <a:pt x="2064743" y="162611"/>
                    <a:pt x="2070794" y="179237"/>
                  </a:cubicBezTo>
                  <a:lnTo>
                    <a:pt x="2699008" y="1905242"/>
                  </a:lnTo>
                  <a:cubicBezTo>
                    <a:pt x="2705060" y="1921869"/>
                    <a:pt x="2696487" y="1940252"/>
                    <a:pt x="2679860" y="1946304"/>
                  </a:cubicBezTo>
                  <a:lnTo>
                    <a:pt x="2559442" y="1990133"/>
                  </a:lnTo>
                  <a:cubicBezTo>
                    <a:pt x="2542816" y="1996185"/>
                    <a:pt x="2524432" y="1987612"/>
                    <a:pt x="2518381" y="1970985"/>
                  </a:cubicBezTo>
                  <a:lnTo>
                    <a:pt x="1890167" y="244981"/>
                  </a:lnTo>
                  <a:cubicBezTo>
                    <a:pt x="1884115" y="228354"/>
                    <a:pt x="1892688" y="209970"/>
                    <a:pt x="1909315" y="203918"/>
                  </a:cubicBezTo>
                  <a:close/>
                  <a:moveTo>
                    <a:pt x="2539639" y="37944"/>
                  </a:moveTo>
                  <a:cubicBezTo>
                    <a:pt x="2557064" y="34870"/>
                    <a:pt x="2573680" y="46505"/>
                    <a:pt x="2576753" y="63931"/>
                  </a:cubicBezTo>
                  <a:lnTo>
                    <a:pt x="2895705" y="1872801"/>
                  </a:lnTo>
                  <a:cubicBezTo>
                    <a:pt x="2898778" y="1890226"/>
                    <a:pt x="2887143" y="1906842"/>
                    <a:pt x="2869718" y="1909914"/>
                  </a:cubicBezTo>
                  <a:lnTo>
                    <a:pt x="2743519" y="1932166"/>
                  </a:lnTo>
                  <a:cubicBezTo>
                    <a:pt x="2726094" y="1935239"/>
                    <a:pt x="2709478" y="1923604"/>
                    <a:pt x="2706406" y="1906179"/>
                  </a:cubicBezTo>
                  <a:lnTo>
                    <a:pt x="2387453" y="97310"/>
                  </a:lnTo>
                  <a:cubicBezTo>
                    <a:pt x="2384381" y="79884"/>
                    <a:pt x="2396015" y="63268"/>
                    <a:pt x="2413441" y="60196"/>
                  </a:cubicBezTo>
                  <a:close/>
                  <a:moveTo>
                    <a:pt x="3452600" y="37943"/>
                  </a:moveTo>
                  <a:lnTo>
                    <a:pt x="3578799" y="60195"/>
                  </a:lnTo>
                  <a:cubicBezTo>
                    <a:pt x="3596224" y="63268"/>
                    <a:pt x="3607859" y="79884"/>
                    <a:pt x="3604786" y="97309"/>
                  </a:cubicBezTo>
                  <a:lnTo>
                    <a:pt x="3285834" y="1906180"/>
                  </a:lnTo>
                  <a:cubicBezTo>
                    <a:pt x="3282762" y="1923604"/>
                    <a:pt x="3266145" y="1935239"/>
                    <a:pt x="3248720" y="1932167"/>
                  </a:cubicBezTo>
                  <a:lnTo>
                    <a:pt x="3122522" y="1909914"/>
                  </a:lnTo>
                  <a:cubicBezTo>
                    <a:pt x="3105096" y="1906841"/>
                    <a:pt x="3093462" y="1890226"/>
                    <a:pt x="3096535" y="1872800"/>
                  </a:cubicBezTo>
                  <a:lnTo>
                    <a:pt x="3415486" y="63930"/>
                  </a:lnTo>
                  <a:cubicBezTo>
                    <a:pt x="3418559" y="46505"/>
                    <a:pt x="3435175" y="34871"/>
                    <a:pt x="3452600" y="37943"/>
                  </a:cubicBezTo>
                  <a:close/>
                  <a:moveTo>
                    <a:pt x="2932741" y="1"/>
                  </a:moveTo>
                  <a:lnTo>
                    <a:pt x="3060886" y="1"/>
                  </a:lnTo>
                  <a:cubicBezTo>
                    <a:pt x="3078580" y="0"/>
                    <a:pt x="3092924" y="14344"/>
                    <a:pt x="3092923" y="32039"/>
                  </a:cubicBezTo>
                  <a:lnTo>
                    <a:pt x="3092924" y="1868813"/>
                  </a:lnTo>
                  <a:cubicBezTo>
                    <a:pt x="3092924" y="1886507"/>
                    <a:pt x="3078581" y="1900851"/>
                    <a:pt x="3060887" y="1900850"/>
                  </a:cubicBezTo>
                  <a:lnTo>
                    <a:pt x="2932741" y="1900850"/>
                  </a:lnTo>
                  <a:cubicBezTo>
                    <a:pt x="2915047" y="1900850"/>
                    <a:pt x="2900704" y="1886507"/>
                    <a:pt x="2900704" y="1868813"/>
                  </a:cubicBezTo>
                  <a:lnTo>
                    <a:pt x="2900704" y="32038"/>
                  </a:lnTo>
                  <a:cubicBezTo>
                    <a:pt x="2900704" y="14344"/>
                    <a:pt x="2915047" y="1"/>
                    <a:pt x="2932741" y="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16" name="TextBox 49">
              <a:extLst>
                <a:ext uri="{FF2B5EF4-FFF2-40B4-BE49-F238E27FC236}">
                  <a16:creationId xmlns:a16="http://schemas.microsoft.com/office/drawing/2014/main" id="{26D60881-150F-471E-4434-529672620BEA}"/>
                </a:ext>
              </a:extLst>
            </p:cNvPr>
            <p:cNvSpPr txBox="1"/>
            <p:nvPr/>
          </p:nvSpPr>
          <p:spPr>
            <a:xfrm>
              <a:off x="2697506" y="3622244"/>
              <a:ext cx="1858170" cy="230421"/>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hr | Virtual | Webinar</a:t>
              </a:r>
            </a:p>
          </p:txBody>
        </p:sp>
        <p:sp>
          <p:nvSpPr>
            <p:cNvPr id="17" name="TextBox 49">
              <a:extLst>
                <a:ext uri="{FF2B5EF4-FFF2-40B4-BE49-F238E27FC236}">
                  <a16:creationId xmlns:a16="http://schemas.microsoft.com/office/drawing/2014/main" id="{24B9961D-8B24-16C0-990F-172EA14B129A}"/>
                </a:ext>
              </a:extLst>
            </p:cNvPr>
            <p:cNvSpPr txBox="1"/>
            <p:nvPr/>
          </p:nvSpPr>
          <p:spPr>
            <a:xfrm>
              <a:off x="3332190" y="3274317"/>
              <a:ext cx="1282501" cy="250856"/>
            </a:xfrm>
            <a:prstGeom prst="rect">
              <a:avLst/>
            </a:prstGeom>
          </p:spPr>
          <p:txBody>
            <a:bodyPr lIns="47625" tIns="47625" rIns="47625" bIns="47625" rtlCol="0" anchor="ctr"/>
            <a:lstStyle/>
            <a:p>
              <a:r>
                <a:rPr lang="en-US" sz="1200" b="1" dirty="0">
                  <a:solidFill>
                    <a:schemeClr val="bg1"/>
                  </a:solidFill>
                  <a:latin typeface="Barlow ExtraBold" panose="00000900000000000000" pitchFamily="2" charset="0"/>
                </a:rPr>
                <a:t>Communicating with Impact</a:t>
              </a:r>
            </a:p>
          </p:txBody>
        </p:sp>
        <p:sp>
          <p:nvSpPr>
            <p:cNvPr id="57" name="TextBox 56">
              <a:extLst>
                <a:ext uri="{FF2B5EF4-FFF2-40B4-BE49-F238E27FC236}">
                  <a16:creationId xmlns:a16="http://schemas.microsoft.com/office/drawing/2014/main" id="{7C962854-A6EE-B8BD-5A61-72C0D9C83238}"/>
                </a:ext>
              </a:extLst>
            </p:cNvPr>
            <p:cNvSpPr txBox="1">
              <a:spLocks noChangeAspect="1"/>
            </p:cNvSpPr>
            <p:nvPr/>
          </p:nvSpPr>
          <p:spPr>
            <a:xfrm>
              <a:off x="2677138" y="2777776"/>
              <a:ext cx="888397" cy="241378"/>
            </a:xfrm>
            <a:prstGeom prst="roundRect">
              <a:avLst>
                <a:gd name="adj" fmla="val 50000"/>
              </a:avLst>
            </a:prstGeom>
            <a:solidFill>
              <a:srgbClr val="27ADE4"/>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58" name="TextBox 57">
              <a:extLst>
                <a:ext uri="{FF2B5EF4-FFF2-40B4-BE49-F238E27FC236}">
                  <a16:creationId xmlns:a16="http://schemas.microsoft.com/office/drawing/2014/main" id="{966CA55D-600A-E4CC-8EA9-F0656623DC84}"/>
                </a:ext>
              </a:extLst>
            </p:cNvPr>
            <p:cNvSpPr txBox="1"/>
            <p:nvPr/>
          </p:nvSpPr>
          <p:spPr>
            <a:xfrm>
              <a:off x="2823607" y="2800741"/>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r>
                <a:rPr lang="en-GB" dirty="0">
                  <a:solidFill>
                    <a:schemeClr val="bg1"/>
                  </a:solidFill>
                </a:rPr>
                <a:t>One</a:t>
              </a:r>
            </a:p>
          </p:txBody>
        </p:sp>
      </p:grpSp>
      <p:grpSp>
        <p:nvGrpSpPr>
          <p:cNvPr id="59" name="Group 58">
            <a:extLst>
              <a:ext uri="{FF2B5EF4-FFF2-40B4-BE49-F238E27FC236}">
                <a16:creationId xmlns:a16="http://schemas.microsoft.com/office/drawing/2014/main" id="{C0E86319-61EA-D5BD-A67D-0E6B9A8B1B8C}"/>
              </a:ext>
            </a:extLst>
          </p:cNvPr>
          <p:cNvGrpSpPr/>
          <p:nvPr/>
        </p:nvGrpSpPr>
        <p:grpSpPr>
          <a:xfrm>
            <a:off x="5085774" y="2058671"/>
            <a:ext cx="1888426" cy="1273582"/>
            <a:chOff x="4801529" y="2787777"/>
            <a:chExt cx="1888426" cy="1273582"/>
          </a:xfrm>
        </p:grpSpPr>
        <p:sp>
          <p:nvSpPr>
            <p:cNvPr id="60" name="Freeform 24">
              <a:extLst>
                <a:ext uri="{FF2B5EF4-FFF2-40B4-BE49-F238E27FC236}">
                  <a16:creationId xmlns:a16="http://schemas.microsoft.com/office/drawing/2014/main" id="{85AAD4A8-68A4-8F6B-EAB5-93C4C7EB1E66}"/>
                </a:ext>
              </a:extLst>
            </p:cNvPr>
            <p:cNvSpPr/>
            <p:nvPr/>
          </p:nvSpPr>
          <p:spPr>
            <a:xfrm>
              <a:off x="4801529" y="3122025"/>
              <a:ext cx="1858172" cy="806297"/>
            </a:xfrm>
            <a:prstGeom prst="roundRect">
              <a:avLst/>
            </a:prstGeom>
            <a:solidFill>
              <a:srgbClr val="FBCD4F"/>
            </a:solidFill>
          </p:spPr>
          <p:txBody>
            <a:bodyPr tIns="396000" anchor="ctr"/>
            <a:lstStyle/>
            <a:p>
              <a:pPr algn="ctr"/>
              <a:endParaRPr lang="en-US" sz="1200" b="1" dirty="0">
                <a:solidFill>
                  <a:schemeClr val="bg1"/>
                </a:solidFill>
                <a:latin typeface="Barlow" pitchFamily="2" charset="77"/>
              </a:endParaRPr>
            </a:p>
          </p:txBody>
        </p:sp>
        <p:sp>
          <p:nvSpPr>
            <p:cNvPr id="61" name="Freeform 28">
              <a:extLst>
                <a:ext uri="{FF2B5EF4-FFF2-40B4-BE49-F238E27FC236}">
                  <a16:creationId xmlns:a16="http://schemas.microsoft.com/office/drawing/2014/main" id="{4A9667C8-FC75-4603-3A02-D9A8B0D9263F}"/>
                </a:ext>
              </a:extLst>
            </p:cNvPr>
            <p:cNvSpPr/>
            <p:nvPr/>
          </p:nvSpPr>
          <p:spPr>
            <a:xfrm>
              <a:off x="5599870" y="3830936"/>
              <a:ext cx="248843" cy="230423"/>
            </a:xfrm>
            <a:custGeom>
              <a:avLst/>
              <a:gdLst/>
              <a:ahLst/>
              <a:cxnLst/>
              <a:rect l="l" t="t" r="r" b="b"/>
              <a:pathLst>
                <a:path w="1930400" h="1297940">
                  <a:moveTo>
                    <a:pt x="0" y="0"/>
                  </a:moveTo>
                  <a:lnTo>
                    <a:pt x="965200" y="1297940"/>
                  </a:lnTo>
                  <a:lnTo>
                    <a:pt x="1930400" y="0"/>
                  </a:lnTo>
                  <a:close/>
                </a:path>
              </a:pathLst>
            </a:custGeom>
            <a:solidFill>
              <a:srgbClr val="FBCD4F"/>
            </a:solidFill>
          </p:spPr>
          <p:txBody>
            <a:bodyPr anchor="ctr"/>
            <a:lstStyle/>
            <a:p>
              <a:pPr algn="ctr"/>
              <a:endParaRPr lang="en-US" sz="1600" b="1" dirty="0">
                <a:solidFill>
                  <a:schemeClr val="bg1"/>
                </a:solidFill>
                <a:latin typeface="Barlow" pitchFamily="2" charset="77"/>
              </a:endParaRPr>
            </a:p>
          </p:txBody>
        </p:sp>
        <p:sp>
          <p:nvSpPr>
            <p:cNvPr id="62" name="TextBox 55">
              <a:extLst>
                <a:ext uri="{FF2B5EF4-FFF2-40B4-BE49-F238E27FC236}">
                  <a16:creationId xmlns:a16="http://schemas.microsoft.com/office/drawing/2014/main" id="{E0C16F51-D18B-69AF-3B19-8A05D2EF6C6D}"/>
                </a:ext>
              </a:extLst>
            </p:cNvPr>
            <p:cNvSpPr txBox="1"/>
            <p:nvPr/>
          </p:nvSpPr>
          <p:spPr>
            <a:xfrm>
              <a:off x="5750524" y="2803144"/>
              <a:ext cx="888397" cy="286269"/>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April</a:t>
              </a:r>
            </a:p>
          </p:txBody>
        </p:sp>
        <p:sp>
          <p:nvSpPr>
            <p:cNvPr id="63" name="Freeform 32">
              <a:extLst>
                <a:ext uri="{FF2B5EF4-FFF2-40B4-BE49-F238E27FC236}">
                  <a16:creationId xmlns:a16="http://schemas.microsoft.com/office/drawing/2014/main" id="{4F4594F3-E36B-C460-D43C-A6D1F61C01E2}"/>
                </a:ext>
              </a:extLst>
            </p:cNvPr>
            <p:cNvSpPr>
              <a:spLocks noChangeAspect="1"/>
            </p:cNvSpPr>
            <p:nvPr/>
          </p:nvSpPr>
          <p:spPr>
            <a:xfrm>
              <a:off x="5042557" y="3245821"/>
              <a:ext cx="277522" cy="331516"/>
            </a:xfrm>
            <a:custGeom>
              <a:avLst/>
              <a:gdLst>
                <a:gd name="connsiteX0" fmla="*/ 2627312 w 5254625"/>
                <a:gd name="connsiteY0" fmla="*/ 376237 h 6276974"/>
                <a:gd name="connsiteX1" fmla="*/ 2270124 w 5254625"/>
                <a:gd name="connsiteY1" fmla="*/ 733425 h 6276974"/>
                <a:gd name="connsiteX2" fmla="*/ 2331126 w 5254625"/>
                <a:gd name="connsiteY2" fmla="*/ 933132 h 6276974"/>
                <a:gd name="connsiteX3" fmla="*/ 2333464 w 5254625"/>
                <a:gd name="connsiteY3" fmla="*/ 935965 h 6276974"/>
                <a:gd name="connsiteX4" fmla="*/ 2338036 w 5254625"/>
                <a:gd name="connsiteY4" fmla="*/ 890610 h 6276974"/>
                <a:gd name="connsiteX5" fmla="*/ 2627312 w 5254625"/>
                <a:gd name="connsiteY5" fmla="*/ 654843 h 6276974"/>
                <a:gd name="connsiteX6" fmla="*/ 2916588 w 5254625"/>
                <a:gd name="connsiteY6" fmla="*/ 890610 h 6276974"/>
                <a:gd name="connsiteX7" fmla="*/ 2921160 w 5254625"/>
                <a:gd name="connsiteY7" fmla="*/ 935965 h 6276974"/>
                <a:gd name="connsiteX8" fmla="*/ 2923498 w 5254625"/>
                <a:gd name="connsiteY8" fmla="*/ 933132 h 6276974"/>
                <a:gd name="connsiteX9" fmla="*/ 2984500 w 5254625"/>
                <a:gd name="connsiteY9" fmla="*/ 733425 h 6276974"/>
                <a:gd name="connsiteX10" fmla="*/ 2627312 w 5254625"/>
                <a:gd name="connsiteY10" fmla="*/ 376237 h 6276974"/>
                <a:gd name="connsiteX11" fmla="*/ 2627312 w 5254625"/>
                <a:gd name="connsiteY11" fmla="*/ 0 h 6276974"/>
                <a:gd name="connsiteX12" fmla="*/ 3360737 w 5254625"/>
                <a:gd name="connsiteY12" fmla="*/ 733425 h 6276974"/>
                <a:gd name="connsiteX13" fmla="*/ 3037377 w 5254625"/>
                <a:gd name="connsiteY13" fmla="*/ 1341593 h 6276974"/>
                <a:gd name="connsiteX14" fmla="*/ 2922587 w 5254625"/>
                <a:gd name="connsiteY14" fmla="*/ 1403899 h 6276974"/>
                <a:gd name="connsiteX15" fmla="*/ 2922587 w 5254625"/>
                <a:gd name="connsiteY15" fmla="*/ 1622821 h 6276974"/>
                <a:gd name="connsiteX16" fmla="*/ 3418482 w 5254625"/>
                <a:gd name="connsiteY16" fmla="*/ 1622821 h 6276974"/>
                <a:gd name="connsiteX17" fmla="*/ 3713757 w 5254625"/>
                <a:gd name="connsiteY17" fmla="*/ 1918096 h 6276974"/>
                <a:gd name="connsiteX18" fmla="*/ 3418482 w 5254625"/>
                <a:gd name="connsiteY18" fmla="*/ 2213371 h 6276974"/>
                <a:gd name="connsiteX19" fmla="*/ 2922587 w 5254625"/>
                <a:gd name="connsiteY19" fmla="*/ 2213371 h 6276974"/>
                <a:gd name="connsiteX20" fmla="*/ 2922587 w 5254625"/>
                <a:gd name="connsiteY20" fmla="*/ 5161329 h 6276974"/>
                <a:gd name="connsiteX21" fmla="*/ 3052872 w 5254625"/>
                <a:gd name="connsiteY21" fmla="*/ 5132825 h 6276974"/>
                <a:gd name="connsiteX22" fmla="*/ 4144075 w 5254625"/>
                <a:gd name="connsiteY22" fmla="*/ 4312821 h 6276974"/>
                <a:gd name="connsiteX23" fmla="*/ 4261076 w 5254625"/>
                <a:gd name="connsiteY23" fmla="*/ 4107695 h 6276974"/>
                <a:gd name="connsiteX24" fmla="*/ 3883025 w 5254625"/>
                <a:gd name="connsiteY24" fmla="*/ 4107695 h 6276974"/>
                <a:gd name="connsiteX25" fmla="*/ 4568825 w 5254625"/>
                <a:gd name="connsiteY25" fmla="*/ 3240920 h 6276974"/>
                <a:gd name="connsiteX26" fmla="*/ 5254625 w 5254625"/>
                <a:gd name="connsiteY26" fmla="*/ 4107695 h 6276974"/>
                <a:gd name="connsiteX27" fmla="*/ 4856702 w 5254625"/>
                <a:gd name="connsiteY27" fmla="*/ 4107695 h 6276974"/>
                <a:gd name="connsiteX28" fmla="*/ 4840097 w 5254625"/>
                <a:gd name="connsiteY28" fmla="*/ 4179213 h 6276974"/>
                <a:gd name="connsiteX29" fmla="*/ 3034636 w 5254625"/>
                <a:gd name="connsiteY29" fmla="*/ 5899364 h 6276974"/>
                <a:gd name="connsiteX30" fmla="*/ 2922587 w 5254625"/>
                <a:gd name="connsiteY30" fmla="*/ 5915120 h 6276974"/>
                <a:gd name="connsiteX31" fmla="*/ 2922587 w 5254625"/>
                <a:gd name="connsiteY31" fmla="*/ 5981699 h 6276974"/>
                <a:gd name="connsiteX32" fmla="*/ 2627312 w 5254625"/>
                <a:gd name="connsiteY32" fmla="*/ 6276974 h 6276974"/>
                <a:gd name="connsiteX33" fmla="*/ 2332037 w 5254625"/>
                <a:gd name="connsiteY33" fmla="*/ 5981699 h 6276974"/>
                <a:gd name="connsiteX34" fmla="*/ 2332037 w 5254625"/>
                <a:gd name="connsiteY34" fmla="*/ 5915120 h 6276974"/>
                <a:gd name="connsiteX35" fmla="*/ 2219989 w 5254625"/>
                <a:gd name="connsiteY35" fmla="*/ 5899364 h 6276974"/>
                <a:gd name="connsiteX36" fmla="*/ 414528 w 5254625"/>
                <a:gd name="connsiteY36" fmla="*/ 4179213 h 6276974"/>
                <a:gd name="connsiteX37" fmla="*/ 397922 w 5254625"/>
                <a:gd name="connsiteY37" fmla="*/ 4107695 h 6276974"/>
                <a:gd name="connsiteX38" fmla="*/ 0 w 5254625"/>
                <a:gd name="connsiteY38" fmla="*/ 4107695 h 6276974"/>
                <a:gd name="connsiteX39" fmla="*/ 685800 w 5254625"/>
                <a:gd name="connsiteY39" fmla="*/ 3240920 h 6276974"/>
                <a:gd name="connsiteX40" fmla="*/ 1371600 w 5254625"/>
                <a:gd name="connsiteY40" fmla="*/ 4107695 h 6276974"/>
                <a:gd name="connsiteX41" fmla="*/ 993548 w 5254625"/>
                <a:gd name="connsiteY41" fmla="*/ 4107695 h 6276974"/>
                <a:gd name="connsiteX42" fmla="*/ 1110549 w 5254625"/>
                <a:gd name="connsiteY42" fmla="*/ 4312821 h 6276974"/>
                <a:gd name="connsiteX43" fmla="*/ 2201753 w 5254625"/>
                <a:gd name="connsiteY43" fmla="*/ 5132825 h 6276974"/>
                <a:gd name="connsiteX44" fmla="*/ 2332037 w 5254625"/>
                <a:gd name="connsiteY44" fmla="*/ 5161329 h 6276974"/>
                <a:gd name="connsiteX45" fmla="*/ 2332037 w 5254625"/>
                <a:gd name="connsiteY45" fmla="*/ 2213371 h 6276974"/>
                <a:gd name="connsiteX46" fmla="*/ 1836142 w 5254625"/>
                <a:gd name="connsiteY46" fmla="*/ 2213371 h 6276974"/>
                <a:gd name="connsiteX47" fmla="*/ 1540867 w 5254625"/>
                <a:gd name="connsiteY47" fmla="*/ 1918096 h 6276974"/>
                <a:gd name="connsiteX48" fmla="*/ 1836142 w 5254625"/>
                <a:gd name="connsiteY48" fmla="*/ 1622821 h 6276974"/>
                <a:gd name="connsiteX49" fmla="*/ 2332037 w 5254625"/>
                <a:gd name="connsiteY49" fmla="*/ 1622821 h 6276974"/>
                <a:gd name="connsiteX50" fmla="*/ 2332037 w 5254625"/>
                <a:gd name="connsiteY50" fmla="*/ 1403899 h 6276974"/>
                <a:gd name="connsiteX51" fmla="*/ 2217248 w 5254625"/>
                <a:gd name="connsiteY51" fmla="*/ 1341593 h 6276974"/>
                <a:gd name="connsiteX52" fmla="*/ 1893887 w 5254625"/>
                <a:gd name="connsiteY52" fmla="*/ 733425 h 6276974"/>
                <a:gd name="connsiteX53" fmla="*/ 2627312 w 5254625"/>
                <a:gd name="connsiteY53" fmla="*/ 0 h 627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254625" h="6276974">
                  <a:moveTo>
                    <a:pt x="2627312" y="376237"/>
                  </a:moveTo>
                  <a:cubicBezTo>
                    <a:pt x="2430043" y="376237"/>
                    <a:pt x="2270124" y="536156"/>
                    <a:pt x="2270124" y="733425"/>
                  </a:cubicBezTo>
                  <a:cubicBezTo>
                    <a:pt x="2270124" y="807401"/>
                    <a:pt x="2292613" y="876125"/>
                    <a:pt x="2331126" y="933132"/>
                  </a:cubicBezTo>
                  <a:lnTo>
                    <a:pt x="2333464" y="935965"/>
                  </a:lnTo>
                  <a:lnTo>
                    <a:pt x="2338036" y="890610"/>
                  </a:lnTo>
                  <a:cubicBezTo>
                    <a:pt x="2365569" y="756058"/>
                    <a:pt x="2484621" y="654843"/>
                    <a:pt x="2627312" y="654843"/>
                  </a:cubicBezTo>
                  <a:cubicBezTo>
                    <a:pt x="2770004" y="654843"/>
                    <a:pt x="2889055" y="756058"/>
                    <a:pt x="2916588" y="890610"/>
                  </a:cubicBezTo>
                  <a:lnTo>
                    <a:pt x="2921160" y="935965"/>
                  </a:lnTo>
                  <a:lnTo>
                    <a:pt x="2923498" y="933132"/>
                  </a:lnTo>
                  <a:cubicBezTo>
                    <a:pt x="2962011" y="876125"/>
                    <a:pt x="2984500" y="807401"/>
                    <a:pt x="2984500" y="733425"/>
                  </a:cubicBezTo>
                  <a:cubicBezTo>
                    <a:pt x="2984500" y="536156"/>
                    <a:pt x="2824581" y="376237"/>
                    <a:pt x="2627312" y="376237"/>
                  </a:cubicBezTo>
                  <a:close/>
                  <a:moveTo>
                    <a:pt x="2627312" y="0"/>
                  </a:moveTo>
                  <a:cubicBezTo>
                    <a:pt x="3032371" y="0"/>
                    <a:pt x="3360737" y="328366"/>
                    <a:pt x="3360737" y="733425"/>
                  </a:cubicBezTo>
                  <a:cubicBezTo>
                    <a:pt x="3360737" y="986587"/>
                    <a:pt x="3232469" y="1209791"/>
                    <a:pt x="3037377" y="1341593"/>
                  </a:cubicBezTo>
                  <a:lnTo>
                    <a:pt x="2922587" y="1403899"/>
                  </a:lnTo>
                  <a:lnTo>
                    <a:pt x="2922587" y="1622821"/>
                  </a:lnTo>
                  <a:lnTo>
                    <a:pt x="3418482" y="1622821"/>
                  </a:lnTo>
                  <a:cubicBezTo>
                    <a:pt x="3581558" y="1622821"/>
                    <a:pt x="3713757" y="1755020"/>
                    <a:pt x="3713757" y="1918096"/>
                  </a:cubicBezTo>
                  <a:cubicBezTo>
                    <a:pt x="3713757" y="2081172"/>
                    <a:pt x="3581558" y="2213371"/>
                    <a:pt x="3418482" y="2213371"/>
                  </a:cubicBezTo>
                  <a:lnTo>
                    <a:pt x="2922587" y="2213371"/>
                  </a:lnTo>
                  <a:lnTo>
                    <a:pt x="2922587" y="5161329"/>
                  </a:lnTo>
                  <a:lnTo>
                    <a:pt x="3052872" y="5132825"/>
                  </a:lnTo>
                  <a:cubicBezTo>
                    <a:pt x="3497335" y="5015609"/>
                    <a:pt x="3881645" y="4718768"/>
                    <a:pt x="4144075" y="4312821"/>
                  </a:cubicBezTo>
                  <a:lnTo>
                    <a:pt x="4261076" y="4107695"/>
                  </a:lnTo>
                  <a:lnTo>
                    <a:pt x="3883025" y="4107695"/>
                  </a:lnTo>
                  <a:lnTo>
                    <a:pt x="4568825" y="3240920"/>
                  </a:lnTo>
                  <a:lnTo>
                    <a:pt x="5254625" y="4107695"/>
                  </a:lnTo>
                  <a:lnTo>
                    <a:pt x="4856702" y="4107695"/>
                  </a:lnTo>
                  <a:lnTo>
                    <a:pt x="4840097" y="4179213"/>
                  </a:lnTo>
                  <a:cubicBezTo>
                    <a:pt x="4601397" y="5060006"/>
                    <a:pt x="3902246" y="5735992"/>
                    <a:pt x="3034636" y="5899364"/>
                  </a:cubicBezTo>
                  <a:lnTo>
                    <a:pt x="2922587" y="5915120"/>
                  </a:lnTo>
                  <a:lnTo>
                    <a:pt x="2922587" y="5981699"/>
                  </a:lnTo>
                  <a:cubicBezTo>
                    <a:pt x="2922587" y="6144775"/>
                    <a:pt x="2790388" y="6276974"/>
                    <a:pt x="2627312" y="6276974"/>
                  </a:cubicBezTo>
                  <a:cubicBezTo>
                    <a:pt x="2464236" y="6276974"/>
                    <a:pt x="2332037" y="6144775"/>
                    <a:pt x="2332037" y="5981699"/>
                  </a:cubicBezTo>
                  <a:lnTo>
                    <a:pt x="2332037" y="5915120"/>
                  </a:lnTo>
                  <a:lnTo>
                    <a:pt x="2219989" y="5899364"/>
                  </a:lnTo>
                  <a:cubicBezTo>
                    <a:pt x="1352379" y="5735992"/>
                    <a:pt x="653228" y="5060006"/>
                    <a:pt x="414528" y="4179213"/>
                  </a:cubicBezTo>
                  <a:lnTo>
                    <a:pt x="397922" y="4107695"/>
                  </a:lnTo>
                  <a:lnTo>
                    <a:pt x="0" y="4107695"/>
                  </a:lnTo>
                  <a:lnTo>
                    <a:pt x="685800" y="3240920"/>
                  </a:lnTo>
                  <a:lnTo>
                    <a:pt x="1371600" y="4107695"/>
                  </a:lnTo>
                  <a:lnTo>
                    <a:pt x="993548" y="4107695"/>
                  </a:lnTo>
                  <a:lnTo>
                    <a:pt x="1110549" y="4312821"/>
                  </a:lnTo>
                  <a:cubicBezTo>
                    <a:pt x="1372980" y="4718768"/>
                    <a:pt x="1757290" y="5015609"/>
                    <a:pt x="2201753" y="5132825"/>
                  </a:cubicBezTo>
                  <a:lnTo>
                    <a:pt x="2332037" y="5161329"/>
                  </a:lnTo>
                  <a:lnTo>
                    <a:pt x="2332037" y="2213371"/>
                  </a:lnTo>
                  <a:lnTo>
                    <a:pt x="1836142" y="2213371"/>
                  </a:lnTo>
                  <a:cubicBezTo>
                    <a:pt x="1673066" y="2213371"/>
                    <a:pt x="1540867" y="2081172"/>
                    <a:pt x="1540867" y="1918096"/>
                  </a:cubicBezTo>
                  <a:cubicBezTo>
                    <a:pt x="1540867" y="1755020"/>
                    <a:pt x="1673066" y="1622821"/>
                    <a:pt x="1836142" y="1622821"/>
                  </a:cubicBezTo>
                  <a:lnTo>
                    <a:pt x="2332037" y="1622821"/>
                  </a:lnTo>
                  <a:lnTo>
                    <a:pt x="2332037" y="1403899"/>
                  </a:lnTo>
                  <a:lnTo>
                    <a:pt x="2217248" y="1341593"/>
                  </a:lnTo>
                  <a:cubicBezTo>
                    <a:pt x="2022155" y="1209791"/>
                    <a:pt x="1893887" y="986587"/>
                    <a:pt x="1893887" y="733425"/>
                  </a:cubicBezTo>
                  <a:cubicBezTo>
                    <a:pt x="1893887" y="328366"/>
                    <a:pt x="2222253" y="0"/>
                    <a:pt x="2627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64" name="TextBox 49">
              <a:extLst>
                <a:ext uri="{FF2B5EF4-FFF2-40B4-BE49-F238E27FC236}">
                  <a16:creationId xmlns:a16="http://schemas.microsoft.com/office/drawing/2014/main" id="{221A076A-F941-45D9-F333-480B5EAF1DA4}"/>
                </a:ext>
              </a:extLst>
            </p:cNvPr>
            <p:cNvSpPr txBox="1"/>
            <p:nvPr/>
          </p:nvSpPr>
          <p:spPr>
            <a:xfrm>
              <a:off x="5407454" y="3271949"/>
              <a:ext cx="1282501" cy="250856"/>
            </a:xfrm>
            <a:prstGeom prst="rect">
              <a:avLst/>
            </a:prstGeom>
          </p:spPr>
          <p:txBody>
            <a:bodyPr lIns="47625" tIns="47625" rIns="47625" bIns="47625" rtlCol="0" anchor="ctr"/>
            <a:lstStyle/>
            <a:p>
              <a:r>
                <a:rPr lang="en-US" sz="1200" b="1" dirty="0">
                  <a:solidFill>
                    <a:schemeClr val="bg1"/>
                  </a:solidFill>
                  <a:latin typeface="Barlow ExtraBold" panose="00000900000000000000" pitchFamily="2" charset="0"/>
                </a:rPr>
                <a:t>Powerful Presenter</a:t>
              </a:r>
            </a:p>
          </p:txBody>
        </p:sp>
        <p:sp>
          <p:nvSpPr>
            <p:cNvPr id="65" name="TextBox 49">
              <a:extLst>
                <a:ext uri="{FF2B5EF4-FFF2-40B4-BE49-F238E27FC236}">
                  <a16:creationId xmlns:a16="http://schemas.microsoft.com/office/drawing/2014/main" id="{D7CDA4F2-6370-6B0C-1974-89C99D17B6C7}"/>
                </a:ext>
              </a:extLst>
            </p:cNvPr>
            <p:cNvSpPr txBox="1"/>
            <p:nvPr/>
          </p:nvSpPr>
          <p:spPr>
            <a:xfrm>
              <a:off x="4928302" y="3651909"/>
              <a:ext cx="1717783" cy="230421"/>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hr | Virtual | Webinar</a:t>
              </a:r>
            </a:p>
          </p:txBody>
        </p:sp>
        <p:sp>
          <p:nvSpPr>
            <p:cNvPr id="66" name="TextBox 65">
              <a:extLst>
                <a:ext uri="{FF2B5EF4-FFF2-40B4-BE49-F238E27FC236}">
                  <a16:creationId xmlns:a16="http://schemas.microsoft.com/office/drawing/2014/main" id="{52B67774-6093-3A53-838A-FE79E5114E51}"/>
                </a:ext>
              </a:extLst>
            </p:cNvPr>
            <p:cNvSpPr txBox="1">
              <a:spLocks noChangeAspect="1"/>
            </p:cNvSpPr>
            <p:nvPr/>
          </p:nvSpPr>
          <p:spPr>
            <a:xfrm>
              <a:off x="4803707" y="2787777"/>
              <a:ext cx="888397" cy="241378"/>
            </a:xfrm>
            <a:prstGeom prst="roundRect">
              <a:avLst>
                <a:gd name="adj" fmla="val 50000"/>
              </a:avLst>
            </a:prstGeom>
            <a:solidFill>
              <a:srgbClr val="FBCD4F"/>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67" name="TextBox 66">
              <a:extLst>
                <a:ext uri="{FF2B5EF4-FFF2-40B4-BE49-F238E27FC236}">
                  <a16:creationId xmlns:a16="http://schemas.microsoft.com/office/drawing/2014/main" id="{ED400FBB-5A0A-CD75-E705-AA44ED9A7B28}"/>
                </a:ext>
              </a:extLst>
            </p:cNvPr>
            <p:cNvSpPr txBox="1"/>
            <p:nvPr/>
          </p:nvSpPr>
          <p:spPr>
            <a:xfrm>
              <a:off x="4950176" y="2803409"/>
              <a:ext cx="638809"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r>
                <a:rPr lang="en-GB" dirty="0">
                  <a:solidFill>
                    <a:schemeClr val="bg1"/>
                  </a:solidFill>
                </a:rPr>
                <a:t>Two</a:t>
              </a:r>
            </a:p>
          </p:txBody>
        </p:sp>
      </p:grpSp>
      <p:grpSp>
        <p:nvGrpSpPr>
          <p:cNvPr id="68" name="Group 67">
            <a:extLst>
              <a:ext uri="{FF2B5EF4-FFF2-40B4-BE49-F238E27FC236}">
                <a16:creationId xmlns:a16="http://schemas.microsoft.com/office/drawing/2014/main" id="{795D321E-4A6B-A5DB-39FD-15F69C6EBA96}"/>
              </a:ext>
            </a:extLst>
          </p:cNvPr>
          <p:cNvGrpSpPr/>
          <p:nvPr/>
        </p:nvGrpSpPr>
        <p:grpSpPr>
          <a:xfrm>
            <a:off x="662297" y="2056948"/>
            <a:ext cx="3572670" cy="1285160"/>
            <a:chOff x="531706" y="2784852"/>
            <a:chExt cx="3572670" cy="1285160"/>
          </a:xfrm>
        </p:grpSpPr>
        <p:sp>
          <p:nvSpPr>
            <p:cNvPr id="69" name="TextBox 68">
              <a:extLst>
                <a:ext uri="{FF2B5EF4-FFF2-40B4-BE49-F238E27FC236}">
                  <a16:creationId xmlns:a16="http://schemas.microsoft.com/office/drawing/2014/main" id="{196496D0-5DDE-6D3B-5925-DE017EBF08EA}"/>
                </a:ext>
              </a:extLst>
            </p:cNvPr>
            <p:cNvSpPr txBox="1">
              <a:spLocks noChangeAspect="1"/>
            </p:cNvSpPr>
            <p:nvPr/>
          </p:nvSpPr>
          <p:spPr>
            <a:xfrm>
              <a:off x="562323" y="2784852"/>
              <a:ext cx="888397" cy="241378"/>
            </a:xfrm>
            <a:prstGeom prst="roundRect">
              <a:avLst>
                <a:gd name="adj" fmla="val 50000"/>
              </a:avLst>
            </a:prstGeom>
            <a:solidFill>
              <a:schemeClr val="bg2">
                <a:lumMod val="90000"/>
              </a:schemeClr>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70" name="TextBox 69">
              <a:extLst>
                <a:ext uri="{FF2B5EF4-FFF2-40B4-BE49-F238E27FC236}">
                  <a16:creationId xmlns:a16="http://schemas.microsoft.com/office/drawing/2014/main" id="{841FC70E-39DD-C2AB-7118-51A7AC344D9B}"/>
                </a:ext>
              </a:extLst>
            </p:cNvPr>
            <p:cNvSpPr txBox="1"/>
            <p:nvPr/>
          </p:nvSpPr>
          <p:spPr>
            <a:xfrm>
              <a:off x="675376" y="2807553"/>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Launch</a:t>
              </a:r>
            </a:p>
          </p:txBody>
        </p:sp>
        <p:sp>
          <p:nvSpPr>
            <p:cNvPr id="71" name="Freeform 9">
              <a:extLst>
                <a:ext uri="{FF2B5EF4-FFF2-40B4-BE49-F238E27FC236}">
                  <a16:creationId xmlns:a16="http://schemas.microsoft.com/office/drawing/2014/main" id="{62D06A56-DCA8-FC32-8F77-8279DAAAD346}"/>
                </a:ext>
              </a:extLst>
            </p:cNvPr>
            <p:cNvSpPr/>
            <p:nvPr/>
          </p:nvSpPr>
          <p:spPr>
            <a:xfrm>
              <a:off x="531706" y="3125147"/>
              <a:ext cx="1858170" cy="800053"/>
            </a:xfrm>
            <a:prstGeom prst="roundRect">
              <a:avLst/>
            </a:prstGeom>
            <a:solidFill>
              <a:schemeClr val="bg2">
                <a:lumMod val="90000"/>
              </a:schemeClr>
            </a:solidFill>
          </p:spPr>
          <p:txBody>
            <a:bodyPr tIns="396000" anchor="ctr"/>
            <a:lstStyle/>
            <a:p>
              <a:pPr algn="ctr"/>
              <a:endParaRPr lang="en-US" sz="1200" b="1" dirty="0">
                <a:solidFill>
                  <a:schemeClr val="bg1"/>
                </a:solidFill>
                <a:latin typeface="Barlow" pitchFamily="2" charset="77"/>
              </a:endParaRPr>
            </a:p>
          </p:txBody>
        </p:sp>
        <p:sp>
          <p:nvSpPr>
            <p:cNvPr id="72" name="TextBox 49">
              <a:extLst>
                <a:ext uri="{FF2B5EF4-FFF2-40B4-BE49-F238E27FC236}">
                  <a16:creationId xmlns:a16="http://schemas.microsoft.com/office/drawing/2014/main" id="{44C12F2A-4E67-8629-DAC9-7930EA91EF42}"/>
                </a:ext>
              </a:extLst>
            </p:cNvPr>
            <p:cNvSpPr txBox="1"/>
            <p:nvPr/>
          </p:nvSpPr>
          <p:spPr>
            <a:xfrm>
              <a:off x="965435" y="2807289"/>
              <a:ext cx="1858172" cy="230422"/>
            </a:xfrm>
            <a:prstGeom prst="rect">
              <a:avLst/>
            </a:prstGeom>
          </p:spPr>
          <p:txBody>
            <a:bodyPr lIns="47625" tIns="47625" rIns="47625" bIns="47625" rtlCol="0" anchor="ctr"/>
            <a:lstStyle/>
            <a:p>
              <a:pPr algn="ctr">
                <a:lnSpc>
                  <a:spcPts val="1084"/>
                </a:lnSpc>
              </a:pPr>
              <a:r>
                <a:rPr lang="en-US" sz="1400" b="1" dirty="0">
                  <a:solidFill>
                    <a:srgbClr val="2B324E"/>
                  </a:solidFill>
                  <a:latin typeface="Barlow" pitchFamily="2" charset="77"/>
                  <a:ea typeface="Inter Bold"/>
                  <a:cs typeface="Inter Bold"/>
                  <a:sym typeface="Inter Bold"/>
                </a:rPr>
                <a:t>February</a:t>
              </a:r>
            </a:p>
          </p:txBody>
        </p:sp>
        <p:sp>
          <p:nvSpPr>
            <p:cNvPr id="73" name="Freeform 31">
              <a:extLst>
                <a:ext uri="{FF2B5EF4-FFF2-40B4-BE49-F238E27FC236}">
                  <a16:creationId xmlns:a16="http://schemas.microsoft.com/office/drawing/2014/main" id="{D42E8EC9-EDC6-4A24-EDA7-B5BEB0D7EEF3}"/>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74" name="TextBox 49">
              <a:extLst>
                <a:ext uri="{FF2B5EF4-FFF2-40B4-BE49-F238E27FC236}">
                  <a16:creationId xmlns:a16="http://schemas.microsoft.com/office/drawing/2014/main" id="{55A67A56-84DE-3CBC-9198-01BB618BEB5E}"/>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3hrs | F2F | Workshop</a:t>
              </a:r>
            </a:p>
          </p:txBody>
        </p:sp>
        <p:sp>
          <p:nvSpPr>
            <p:cNvPr id="75" name="TextBox 49">
              <a:extLst>
                <a:ext uri="{FF2B5EF4-FFF2-40B4-BE49-F238E27FC236}">
                  <a16:creationId xmlns:a16="http://schemas.microsoft.com/office/drawing/2014/main" id="{FF5FBA89-6A5D-EA6A-EB1E-8EBE0D42A4EC}"/>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Executive Presence</a:t>
              </a:r>
            </a:p>
          </p:txBody>
        </p:sp>
        <p:sp>
          <p:nvSpPr>
            <p:cNvPr id="76" name="Freeform 19">
              <a:extLst>
                <a:ext uri="{FF2B5EF4-FFF2-40B4-BE49-F238E27FC236}">
                  <a16:creationId xmlns:a16="http://schemas.microsoft.com/office/drawing/2014/main" id="{097FDBF5-4D81-7941-B92D-9088B45AFFF0}"/>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chemeClr val="bg2">
                <a:lumMod val="90000"/>
              </a:schemeClr>
            </a:solidFill>
          </p:spPr>
          <p:txBody>
            <a:bodyPr anchor="ctr"/>
            <a:lstStyle/>
            <a:p>
              <a:pPr algn="ctr"/>
              <a:endParaRPr lang="en-US" sz="1600" b="1" dirty="0">
                <a:solidFill>
                  <a:schemeClr val="bg1"/>
                </a:solidFill>
                <a:latin typeface="Barlow" pitchFamily="2" charset="77"/>
              </a:endParaRPr>
            </a:p>
          </p:txBody>
        </p:sp>
      </p:grpSp>
      <p:grpSp>
        <p:nvGrpSpPr>
          <p:cNvPr id="77" name="Group 76">
            <a:extLst>
              <a:ext uri="{FF2B5EF4-FFF2-40B4-BE49-F238E27FC236}">
                <a16:creationId xmlns:a16="http://schemas.microsoft.com/office/drawing/2014/main" id="{EAFE1002-04C5-D4D1-B143-22309C8C0B29}"/>
              </a:ext>
            </a:extLst>
          </p:cNvPr>
          <p:cNvGrpSpPr/>
          <p:nvPr/>
        </p:nvGrpSpPr>
        <p:grpSpPr>
          <a:xfrm>
            <a:off x="7335135" y="2063947"/>
            <a:ext cx="3627100" cy="1285160"/>
            <a:chOff x="531706" y="2784852"/>
            <a:chExt cx="3627100" cy="1285160"/>
          </a:xfrm>
        </p:grpSpPr>
        <p:sp>
          <p:nvSpPr>
            <p:cNvPr id="78" name="TextBox 77">
              <a:extLst>
                <a:ext uri="{FF2B5EF4-FFF2-40B4-BE49-F238E27FC236}">
                  <a16:creationId xmlns:a16="http://schemas.microsoft.com/office/drawing/2014/main" id="{CCE3E663-C158-F2B2-9B3E-9EBC079735AC}"/>
                </a:ext>
              </a:extLst>
            </p:cNvPr>
            <p:cNvSpPr txBox="1">
              <a:spLocks noChangeAspect="1"/>
            </p:cNvSpPr>
            <p:nvPr/>
          </p:nvSpPr>
          <p:spPr>
            <a:xfrm>
              <a:off x="562323" y="2784852"/>
              <a:ext cx="888397" cy="241378"/>
            </a:xfrm>
            <a:prstGeom prst="roundRect">
              <a:avLst>
                <a:gd name="adj" fmla="val 50000"/>
              </a:avLst>
            </a:prstGeom>
            <a:solidFill>
              <a:srgbClr val="53BBB3"/>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79" name="TextBox 78">
              <a:extLst>
                <a:ext uri="{FF2B5EF4-FFF2-40B4-BE49-F238E27FC236}">
                  <a16:creationId xmlns:a16="http://schemas.microsoft.com/office/drawing/2014/main" id="{FA18E33E-6878-30FE-1135-8712B605F5E1}"/>
                </a:ext>
              </a:extLst>
            </p:cNvPr>
            <p:cNvSpPr txBox="1"/>
            <p:nvPr/>
          </p:nvSpPr>
          <p:spPr>
            <a:xfrm>
              <a:off x="729806" y="2816020"/>
              <a:ext cx="3429000" cy="234038"/>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Three</a:t>
              </a:r>
            </a:p>
          </p:txBody>
        </p:sp>
        <p:sp>
          <p:nvSpPr>
            <p:cNvPr id="80" name="Freeform 9">
              <a:extLst>
                <a:ext uri="{FF2B5EF4-FFF2-40B4-BE49-F238E27FC236}">
                  <a16:creationId xmlns:a16="http://schemas.microsoft.com/office/drawing/2014/main" id="{37549441-B417-00FC-9E86-6865F4633470}"/>
                </a:ext>
              </a:extLst>
            </p:cNvPr>
            <p:cNvSpPr/>
            <p:nvPr/>
          </p:nvSpPr>
          <p:spPr>
            <a:xfrm>
              <a:off x="531706" y="3125147"/>
              <a:ext cx="1858170" cy="800053"/>
            </a:xfrm>
            <a:prstGeom prst="roundRect">
              <a:avLst/>
            </a:prstGeom>
            <a:solidFill>
              <a:srgbClr val="53BBB3"/>
            </a:solidFill>
          </p:spPr>
          <p:txBody>
            <a:bodyPr tIns="396000" anchor="ctr"/>
            <a:lstStyle/>
            <a:p>
              <a:pPr algn="ctr"/>
              <a:endParaRPr lang="en-US" sz="1200" b="1" dirty="0">
                <a:solidFill>
                  <a:schemeClr val="bg1"/>
                </a:solidFill>
                <a:latin typeface="Barlow" pitchFamily="2" charset="77"/>
              </a:endParaRPr>
            </a:p>
          </p:txBody>
        </p:sp>
        <p:sp>
          <p:nvSpPr>
            <p:cNvPr id="81" name="TextBox 49">
              <a:extLst>
                <a:ext uri="{FF2B5EF4-FFF2-40B4-BE49-F238E27FC236}">
                  <a16:creationId xmlns:a16="http://schemas.microsoft.com/office/drawing/2014/main" id="{B8356D1D-3113-21BF-F72F-02B8EBC95F93}"/>
                </a:ext>
              </a:extLst>
            </p:cNvPr>
            <p:cNvSpPr txBox="1"/>
            <p:nvPr/>
          </p:nvSpPr>
          <p:spPr>
            <a:xfrm>
              <a:off x="1559795" y="2807289"/>
              <a:ext cx="1858172" cy="230422"/>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May</a:t>
              </a:r>
            </a:p>
          </p:txBody>
        </p:sp>
        <p:sp>
          <p:nvSpPr>
            <p:cNvPr id="82" name="Freeform 31">
              <a:extLst>
                <a:ext uri="{FF2B5EF4-FFF2-40B4-BE49-F238E27FC236}">
                  <a16:creationId xmlns:a16="http://schemas.microsoft.com/office/drawing/2014/main" id="{D58819BD-9B0F-F1F6-AE9A-80F323F1AE53}"/>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83" name="TextBox 49">
              <a:extLst>
                <a:ext uri="{FF2B5EF4-FFF2-40B4-BE49-F238E27FC236}">
                  <a16:creationId xmlns:a16="http://schemas.microsoft.com/office/drawing/2014/main" id="{144B01E9-00C4-0A29-9387-5D43B1434B94}"/>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a:t>
              </a:r>
              <a:r>
                <a:rPr lang="en-US" sz="1200" dirty="0" err="1">
                  <a:solidFill>
                    <a:schemeClr val="bg1"/>
                  </a:solidFill>
                  <a:latin typeface="Barlow" panose="00000500000000000000" pitchFamily="2" charset="0"/>
                  <a:ea typeface="Inter Bold"/>
                  <a:cs typeface="Inter Bold"/>
                  <a:sym typeface="Inter Bold"/>
                </a:rPr>
                <a:t>hr</a:t>
              </a:r>
              <a:r>
                <a:rPr lang="en-US" sz="1200" dirty="0">
                  <a:solidFill>
                    <a:schemeClr val="bg1"/>
                  </a:solidFill>
                  <a:latin typeface="Barlow" panose="00000500000000000000" pitchFamily="2" charset="0"/>
                  <a:ea typeface="Inter Bold"/>
                  <a:cs typeface="Inter Bold"/>
                  <a:sym typeface="Inter Bold"/>
                </a:rPr>
                <a:t>  | Virtual | Webinar</a:t>
              </a:r>
            </a:p>
          </p:txBody>
        </p:sp>
        <p:sp>
          <p:nvSpPr>
            <p:cNvPr id="84" name="TextBox 49">
              <a:extLst>
                <a:ext uri="{FF2B5EF4-FFF2-40B4-BE49-F238E27FC236}">
                  <a16:creationId xmlns:a16="http://schemas.microsoft.com/office/drawing/2014/main" id="{0913C764-A8AB-40ED-5B6F-CF8492FC6FD7}"/>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Leadership Presence</a:t>
              </a:r>
            </a:p>
          </p:txBody>
        </p:sp>
        <p:sp>
          <p:nvSpPr>
            <p:cNvPr id="85" name="Freeform 19">
              <a:extLst>
                <a:ext uri="{FF2B5EF4-FFF2-40B4-BE49-F238E27FC236}">
                  <a16:creationId xmlns:a16="http://schemas.microsoft.com/office/drawing/2014/main" id="{294E8EAF-0EC6-291F-FBCF-0B164DA3CABE}"/>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53BBB3"/>
            </a:solidFill>
          </p:spPr>
          <p:txBody>
            <a:bodyPr anchor="ctr"/>
            <a:lstStyle/>
            <a:p>
              <a:pPr algn="ctr"/>
              <a:endParaRPr lang="en-US" sz="1600" b="1" dirty="0">
                <a:solidFill>
                  <a:schemeClr val="bg1"/>
                </a:solidFill>
                <a:latin typeface="Barlow" pitchFamily="2" charset="77"/>
              </a:endParaRPr>
            </a:p>
          </p:txBody>
        </p:sp>
      </p:grpSp>
      <p:grpSp>
        <p:nvGrpSpPr>
          <p:cNvPr id="86" name="Group 85">
            <a:extLst>
              <a:ext uri="{FF2B5EF4-FFF2-40B4-BE49-F238E27FC236}">
                <a16:creationId xmlns:a16="http://schemas.microsoft.com/office/drawing/2014/main" id="{5D13E42A-F801-BE69-546F-9D3FB491C491}"/>
              </a:ext>
            </a:extLst>
          </p:cNvPr>
          <p:cNvGrpSpPr/>
          <p:nvPr/>
        </p:nvGrpSpPr>
        <p:grpSpPr>
          <a:xfrm>
            <a:off x="9498843" y="2063947"/>
            <a:ext cx="2901501" cy="1285160"/>
            <a:chOff x="531706" y="2784852"/>
            <a:chExt cx="2901501" cy="1285160"/>
          </a:xfrm>
        </p:grpSpPr>
        <p:sp>
          <p:nvSpPr>
            <p:cNvPr id="87" name="TextBox 86">
              <a:extLst>
                <a:ext uri="{FF2B5EF4-FFF2-40B4-BE49-F238E27FC236}">
                  <a16:creationId xmlns:a16="http://schemas.microsoft.com/office/drawing/2014/main" id="{4C13EA23-0A84-CD70-B995-51CA60F7058C}"/>
                </a:ext>
              </a:extLst>
            </p:cNvPr>
            <p:cNvSpPr txBox="1">
              <a:spLocks noChangeAspect="1"/>
            </p:cNvSpPr>
            <p:nvPr/>
          </p:nvSpPr>
          <p:spPr>
            <a:xfrm>
              <a:off x="562323" y="2784852"/>
              <a:ext cx="888397" cy="241378"/>
            </a:xfrm>
            <a:prstGeom prst="roundRect">
              <a:avLst>
                <a:gd name="adj" fmla="val 50000"/>
              </a:avLst>
            </a:prstGeom>
            <a:solidFill>
              <a:srgbClr val="EC6559"/>
            </a:solidFill>
          </p:spPr>
          <p:txBody>
            <a:bodyPr wrap="square" rtlCol="0" anchor="ctr">
              <a:noAutofit/>
            </a:bodyPr>
            <a:lstStyle/>
            <a:p>
              <a:pPr algn="ctr"/>
              <a:endParaRPr lang="en-GB" sz="1600" b="1" dirty="0">
                <a:solidFill>
                  <a:srgbClr val="2B324E"/>
                </a:solidFill>
                <a:latin typeface="Barlow" pitchFamily="2" charset="77"/>
              </a:endParaRPr>
            </a:p>
          </p:txBody>
        </p:sp>
        <p:sp>
          <p:nvSpPr>
            <p:cNvPr id="88" name="TextBox 87">
              <a:extLst>
                <a:ext uri="{FF2B5EF4-FFF2-40B4-BE49-F238E27FC236}">
                  <a16:creationId xmlns:a16="http://schemas.microsoft.com/office/drawing/2014/main" id="{DC4C31E7-0D80-8433-40E8-A9F5D8B90BC3}"/>
                </a:ext>
              </a:extLst>
            </p:cNvPr>
            <p:cNvSpPr txBox="1"/>
            <p:nvPr/>
          </p:nvSpPr>
          <p:spPr>
            <a:xfrm>
              <a:off x="729806" y="2831260"/>
              <a:ext cx="821158" cy="210210"/>
            </a:xfrm>
            <a:prstGeom prst="rect">
              <a:avLst/>
            </a:prstGeom>
          </p:spPr>
          <p:txBody>
            <a:bodyPr lIns="47625" tIns="47625" rIns="47625" bIns="47625" rtlCol="0" anchor="ctr"/>
            <a:lstStyle>
              <a:defPPr>
                <a:defRPr lang="en-US"/>
              </a:defPPr>
              <a:lvl1pPr algn="ctr">
                <a:lnSpc>
                  <a:spcPts val="1084"/>
                </a:lnSpc>
                <a:defRPr sz="1400" b="1">
                  <a:solidFill>
                    <a:srgbClr val="2B324E"/>
                  </a:solidFill>
                  <a:latin typeface="Barlow" pitchFamily="2" charset="77"/>
                  <a:ea typeface="Inter Bold"/>
                  <a:cs typeface="Inter Bold"/>
                </a:defRPr>
              </a:lvl1pPr>
            </a:lstStyle>
            <a:p>
              <a:pPr algn="l"/>
              <a:r>
                <a:rPr lang="en-GB" dirty="0">
                  <a:solidFill>
                    <a:schemeClr val="bg1"/>
                  </a:solidFill>
                </a:rPr>
                <a:t>Four</a:t>
              </a:r>
            </a:p>
          </p:txBody>
        </p:sp>
        <p:sp>
          <p:nvSpPr>
            <p:cNvPr id="89" name="Freeform 9">
              <a:extLst>
                <a:ext uri="{FF2B5EF4-FFF2-40B4-BE49-F238E27FC236}">
                  <a16:creationId xmlns:a16="http://schemas.microsoft.com/office/drawing/2014/main" id="{FCA11AA7-A5D8-C8F8-C758-F607334A2DB1}"/>
                </a:ext>
              </a:extLst>
            </p:cNvPr>
            <p:cNvSpPr/>
            <p:nvPr/>
          </p:nvSpPr>
          <p:spPr>
            <a:xfrm>
              <a:off x="531706" y="3125147"/>
              <a:ext cx="1858170" cy="800053"/>
            </a:xfrm>
            <a:prstGeom prst="roundRect">
              <a:avLst/>
            </a:prstGeom>
            <a:solidFill>
              <a:srgbClr val="EC6559"/>
            </a:solidFill>
          </p:spPr>
          <p:txBody>
            <a:bodyPr tIns="396000" anchor="ctr"/>
            <a:lstStyle/>
            <a:p>
              <a:pPr algn="ctr"/>
              <a:endParaRPr lang="en-US" sz="1200" b="1" dirty="0">
                <a:solidFill>
                  <a:schemeClr val="bg1"/>
                </a:solidFill>
                <a:latin typeface="Barlow" pitchFamily="2" charset="77"/>
              </a:endParaRPr>
            </a:p>
          </p:txBody>
        </p:sp>
        <p:sp>
          <p:nvSpPr>
            <p:cNvPr id="90" name="TextBox 49">
              <a:extLst>
                <a:ext uri="{FF2B5EF4-FFF2-40B4-BE49-F238E27FC236}">
                  <a16:creationId xmlns:a16="http://schemas.microsoft.com/office/drawing/2014/main" id="{845BE599-ED22-75C0-B3FE-FA5588745125}"/>
                </a:ext>
              </a:extLst>
            </p:cNvPr>
            <p:cNvSpPr txBox="1"/>
            <p:nvPr/>
          </p:nvSpPr>
          <p:spPr>
            <a:xfrm>
              <a:off x="1575035" y="2807289"/>
              <a:ext cx="1858172" cy="230422"/>
            </a:xfrm>
            <a:prstGeom prst="rect">
              <a:avLst/>
            </a:prstGeom>
          </p:spPr>
          <p:txBody>
            <a:bodyPr lIns="47625" tIns="47625" rIns="47625" bIns="47625" rtlCol="0" anchor="ctr"/>
            <a:lstStyle/>
            <a:p>
              <a:pPr>
                <a:lnSpc>
                  <a:spcPts val="1084"/>
                </a:lnSpc>
              </a:pPr>
              <a:r>
                <a:rPr lang="en-US" sz="1400" b="1" dirty="0">
                  <a:solidFill>
                    <a:srgbClr val="2B324E"/>
                  </a:solidFill>
                  <a:latin typeface="Barlow" pitchFamily="2" charset="77"/>
                  <a:ea typeface="Inter Bold"/>
                  <a:cs typeface="Inter Bold"/>
                  <a:sym typeface="Inter Bold"/>
                </a:rPr>
                <a:t>June</a:t>
              </a:r>
            </a:p>
          </p:txBody>
        </p:sp>
        <p:sp>
          <p:nvSpPr>
            <p:cNvPr id="91" name="Freeform 31">
              <a:extLst>
                <a:ext uri="{FF2B5EF4-FFF2-40B4-BE49-F238E27FC236}">
                  <a16:creationId xmlns:a16="http://schemas.microsoft.com/office/drawing/2014/main" id="{A411728F-F29B-C1C9-AB09-33E22D6A71FD}"/>
                </a:ext>
              </a:extLst>
            </p:cNvPr>
            <p:cNvSpPr>
              <a:spLocks noChangeAspect="1"/>
            </p:cNvSpPr>
            <p:nvPr/>
          </p:nvSpPr>
          <p:spPr>
            <a:xfrm>
              <a:off x="733254" y="3207547"/>
              <a:ext cx="299522" cy="359495"/>
            </a:xfrm>
            <a:custGeom>
              <a:avLst/>
              <a:gdLst>
                <a:gd name="connsiteX0" fmla="*/ 873089 w 4849140"/>
                <a:gd name="connsiteY0" fmla="*/ 1577631 h 5820076"/>
                <a:gd name="connsiteX1" fmla="*/ 751095 w 4849140"/>
                <a:gd name="connsiteY1" fmla="*/ 1734051 h 5820076"/>
                <a:gd name="connsiteX2" fmla="*/ 575341 w 4849140"/>
                <a:gd name="connsiteY2" fmla="*/ 1642071 h 5820076"/>
                <a:gd name="connsiteX3" fmla="*/ 547903 w 4849140"/>
                <a:gd name="connsiteY3" fmla="*/ 1838533 h 5820076"/>
                <a:gd name="connsiteX4" fmla="*/ 349704 w 4849140"/>
                <a:gd name="connsiteY4" fmla="*/ 1846752 h 5820076"/>
                <a:gd name="connsiteX5" fmla="*/ 424172 w 4849140"/>
                <a:gd name="connsiteY5" fmla="*/ 2030612 h 5820076"/>
                <a:gd name="connsiteX6" fmla="*/ 256637 w 4849140"/>
                <a:gd name="connsiteY6" fmla="*/ 2136828 h 5820076"/>
                <a:gd name="connsiteX7" fmla="*/ 413059 w 4849140"/>
                <a:gd name="connsiteY7" fmla="*/ 2258822 h 5820076"/>
                <a:gd name="connsiteX8" fmla="*/ 321078 w 4849140"/>
                <a:gd name="connsiteY8" fmla="*/ 2434576 h 5820076"/>
                <a:gd name="connsiteX9" fmla="*/ 517540 w 4849140"/>
                <a:gd name="connsiteY9" fmla="*/ 2462014 h 5820076"/>
                <a:gd name="connsiteX10" fmla="*/ 525759 w 4849140"/>
                <a:gd name="connsiteY10" fmla="*/ 2660213 h 5820076"/>
                <a:gd name="connsiteX11" fmla="*/ 709619 w 4849140"/>
                <a:gd name="connsiteY11" fmla="*/ 2585744 h 5820076"/>
                <a:gd name="connsiteX12" fmla="*/ 815835 w 4849140"/>
                <a:gd name="connsiteY12" fmla="*/ 2753279 h 5820076"/>
                <a:gd name="connsiteX13" fmla="*/ 937829 w 4849140"/>
                <a:gd name="connsiteY13" fmla="*/ 2596858 h 5820076"/>
                <a:gd name="connsiteX14" fmla="*/ 1113583 w 4849140"/>
                <a:gd name="connsiteY14" fmla="*/ 2688839 h 5820076"/>
                <a:gd name="connsiteX15" fmla="*/ 1141021 w 4849140"/>
                <a:gd name="connsiteY15" fmla="*/ 2492377 h 5820076"/>
                <a:gd name="connsiteX16" fmla="*/ 1339219 w 4849140"/>
                <a:gd name="connsiteY16" fmla="*/ 2484159 h 5820076"/>
                <a:gd name="connsiteX17" fmla="*/ 1264751 w 4849140"/>
                <a:gd name="connsiteY17" fmla="*/ 2300297 h 5820076"/>
                <a:gd name="connsiteX18" fmla="*/ 1432286 w 4849140"/>
                <a:gd name="connsiteY18" fmla="*/ 2194082 h 5820076"/>
                <a:gd name="connsiteX19" fmla="*/ 1275865 w 4849140"/>
                <a:gd name="connsiteY19" fmla="*/ 2072088 h 5820076"/>
                <a:gd name="connsiteX20" fmla="*/ 1367845 w 4849140"/>
                <a:gd name="connsiteY20" fmla="*/ 1896335 h 5820076"/>
                <a:gd name="connsiteX21" fmla="*/ 1171383 w 4849140"/>
                <a:gd name="connsiteY21" fmla="*/ 1868896 h 5820076"/>
                <a:gd name="connsiteX22" fmla="*/ 1163166 w 4849140"/>
                <a:gd name="connsiteY22" fmla="*/ 1670697 h 5820076"/>
                <a:gd name="connsiteX23" fmla="*/ 979305 w 4849140"/>
                <a:gd name="connsiteY23" fmla="*/ 1745166 h 5820076"/>
                <a:gd name="connsiteX24" fmla="*/ 1960229 w 4849140"/>
                <a:gd name="connsiteY24" fmla="*/ 915561 h 5820076"/>
                <a:gd name="connsiteX25" fmla="*/ 1834079 w 4849140"/>
                <a:gd name="connsiteY25" fmla="*/ 1131267 h 5820076"/>
                <a:gd name="connsiteX26" fmla="*/ 1599256 w 4849140"/>
                <a:gd name="connsiteY26" fmla="*/ 1045822 h 5820076"/>
                <a:gd name="connsiteX27" fmla="*/ 1597859 w 4849140"/>
                <a:gd name="connsiteY27" fmla="*/ 1295704 h 5820076"/>
                <a:gd name="connsiteX28" fmla="*/ 1351773 w 4849140"/>
                <a:gd name="connsiteY28" fmla="*/ 1339119 h 5820076"/>
                <a:gd name="connsiteX29" fmla="*/ 1475505 w 4849140"/>
                <a:gd name="connsiteY29" fmla="*/ 1556220 h 5820076"/>
                <a:gd name="connsiteX30" fmla="*/ 1284097 w 4849140"/>
                <a:gd name="connsiteY30" fmla="*/ 1716862 h 5820076"/>
                <a:gd name="connsiteX31" fmla="*/ 1499802 w 4849140"/>
                <a:gd name="connsiteY31" fmla="*/ 1843011 h 5820076"/>
                <a:gd name="connsiteX32" fmla="*/ 1414357 w 4849140"/>
                <a:gd name="connsiteY32" fmla="*/ 2077836 h 5820076"/>
                <a:gd name="connsiteX33" fmla="*/ 1664239 w 4849140"/>
                <a:gd name="connsiteY33" fmla="*/ 2079232 h 5820076"/>
                <a:gd name="connsiteX34" fmla="*/ 1707653 w 4849140"/>
                <a:gd name="connsiteY34" fmla="*/ 2325317 h 5820076"/>
                <a:gd name="connsiteX35" fmla="*/ 1924756 w 4849140"/>
                <a:gd name="connsiteY35" fmla="*/ 2201585 h 5820076"/>
                <a:gd name="connsiteX36" fmla="*/ 2085396 w 4849140"/>
                <a:gd name="connsiteY36" fmla="*/ 2392995 h 5820076"/>
                <a:gd name="connsiteX37" fmla="*/ 2211546 w 4849140"/>
                <a:gd name="connsiteY37" fmla="*/ 2177288 h 5820076"/>
                <a:gd name="connsiteX38" fmla="*/ 2446370 w 4849140"/>
                <a:gd name="connsiteY38" fmla="*/ 2262733 h 5820076"/>
                <a:gd name="connsiteX39" fmla="*/ 2447766 w 4849140"/>
                <a:gd name="connsiteY39" fmla="*/ 2012852 h 5820076"/>
                <a:gd name="connsiteX40" fmla="*/ 2693851 w 4849140"/>
                <a:gd name="connsiteY40" fmla="*/ 1969438 h 5820076"/>
                <a:gd name="connsiteX41" fmla="*/ 2570121 w 4849140"/>
                <a:gd name="connsiteY41" fmla="*/ 1752335 h 5820076"/>
                <a:gd name="connsiteX42" fmla="*/ 2761529 w 4849140"/>
                <a:gd name="connsiteY42" fmla="*/ 1591694 h 5820076"/>
                <a:gd name="connsiteX43" fmla="*/ 2545824 w 4849140"/>
                <a:gd name="connsiteY43" fmla="*/ 1465545 h 5820076"/>
                <a:gd name="connsiteX44" fmla="*/ 2631269 w 4849140"/>
                <a:gd name="connsiteY44" fmla="*/ 1230722 h 5820076"/>
                <a:gd name="connsiteX45" fmla="*/ 2381386 w 4849140"/>
                <a:gd name="connsiteY45" fmla="*/ 1229325 h 5820076"/>
                <a:gd name="connsiteX46" fmla="*/ 2337973 w 4849140"/>
                <a:gd name="connsiteY46" fmla="*/ 983239 h 5820076"/>
                <a:gd name="connsiteX47" fmla="*/ 2120869 w 4849140"/>
                <a:gd name="connsiteY47" fmla="*/ 1106971 h 5820076"/>
                <a:gd name="connsiteX48" fmla="*/ 2865768 w 4849140"/>
                <a:gd name="connsiteY48" fmla="*/ 809187 h 5820076"/>
                <a:gd name="connsiteX49" fmla="*/ 2827517 w 4849140"/>
                <a:gd name="connsiteY49" fmla="*/ 898969 h 5820076"/>
                <a:gd name="connsiteX50" fmla="*/ 2732332 w 4849140"/>
                <a:gd name="connsiteY50" fmla="*/ 877428 h 5820076"/>
                <a:gd name="connsiteX51" fmla="*/ 2744096 w 4849140"/>
                <a:gd name="connsiteY51" fmla="*/ 974308 h 5820076"/>
                <a:gd name="connsiteX52" fmla="*/ 2650895 w 4849140"/>
                <a:gd name="connsiteY52" fmla="*/ 1003245 h 5820076"/>
                <a:gd name="connsiteX53" fmla="*/ 2709522 w 4849140"/>
                <a:gd name="connsiteY53" fmla="*/ 1081263 h 5820076"/>
                <a:gd name="connsiteX54" fmla="*/ 2643276 w 4849140"/>
                <a:gd name="connsiteY54" fmla="*/ 1152926 h 5820076"/>
                <a:gd name="connsiteX55" fmla="*/ 2733058 w 4849140"/>
                <a:gd name="connsiteY55" fmla="*/ 1191178 h 5820076"/>
                <a:gd name="connsiteX56" fmla="*/ 2711517 w 4849140"/>
                <a:gd name="connsiteY56" fmla="*/ 1286361 h 5820076"/>
                <a:gd name="connsiteX57" fmla="*/ 2808397 w 4849140"/>
                <a:gd name="connsiteY57" fmla="*/ 1274598 h 5820076"/>
                <a:gd name="connsiteX58" fmla="*/ 2837334 w 4849140"/>
                <a:gd name="connsiteY58" fmla="*/ 1367800 h 5820076"/>
                <a:gd name="connsiteX59" fmla="*/ 2915352 w 4849140"/>
                <a:gd name="connsiteY59" fmla="*/ 1309172 h 5820076"/>
                <a:gd name="connsiteX60" fmla="*/ 2987015 w 4849140"/>
                <a:gd name="connsiteY60" fmla="*/ 1375419 h 5820076"/>
                <a:gd name="connsiteX61" fmla="*/ 3025267 w 4849140"/>
                <a:gd name="connsiteY61" fmla="*/ 1285637 h 5820076"/>
                <a:gd name="connsiteX62" fmla="*/ 3120451 w 4849140"/>
                <a:gd name="connsiteY62" fmla="*/ 1307178 h 5820076"/>
                <a:gd name="connsiteX63" fmla="*/ 3108688 w 4849140"/>
                <a:gd name="connsiteY63" fmla="*/ 1210298 h 5820076"/>
                <a:gd name="connsiteX64" fmla="*/ 3201889 w 4849140"/>
                <a:gd name="connsiteY64" fmla="*/ 1181360 h 5820076"/>
                <a:gd name="connsiteX65" fmla="*/ 3143261 w 4849140"/>
                <a:gd name="connsiteY65" fmla="*/ 1103342 h 5820076"/>
                <a:gd name="connsiteX66" fmla="*/ 3209508 w 4849140"/>
                <a:gd name="connsiteY66" fmla="*/ 1031680 h 5820076"/>
                <a:gd name="connsiteX67" fmla="*/ 3119726 w 4849140"/>
                <a:gd name="connsiteY67" fmla="*/ 993428 h 5820076"/>
                <a:gd name="connsiteX68" fmla="*/ 3141267 w 4849140"/>
                <a:gd name="connsiteY68" fmla="*/ 898244 h 5820076"/>
                <a:gd name="connsiteX69" fmla="*/ 3044386 w 4849140"/>
                <a:gd name="connsiteY69" fmla="*/ 910007 h 5820076"/>
                <a:gd name="connsiteX70" fmla="*/ 3015448 w 4849140"/>
                <a:gd name="connsiteY70" fmla="*/ 816805 h 5820076"/>
                <a:gd name="connsiteX71" fmla="*/ 2937431 w 4849140"/>
                <a:gd name="connsiteY71" fmla="*/ 875434 h 5820076"/>
                <a:gd name="connsiteX72" fmla="*/ 3396670 w 4849140"/>
                <a:gd name="connsiteY72" fmla="*/ 709891 h 5820076"/>
                <a:gd name="connsiteX73" fmla="*/ 3368862 w 4849140"/>
                <a:gd name="connsiteY73" fmla="*/ 775161 h 5820076"/>
                <a:gd name="connsiteX74" fmla="*/ 3299666 w 4849140"/>
                <a:gd name="connsiteY74" fmla="*/ 759500 h 5820076"/>
                <a:gd name="connsiteX75" fmla="*/ 3308218 w 4849140"/>
                <a:gd name="connsiteY75" fmla="*/ 829930 h 5820076"/>
                <a:gd name="connsiteX76" fmla="*/ 3240462 w 4849140"/>
                <a:gd name="connsiteY76" fmla="*/ 850966 h 5820076"/>
                <a:gd name="connsiteX77" fmla="*/ 3283083 w 4849140"/>
                <a:gd name="connsiteY77" fmla="*/ 907683 h 5820076"/>
                <a:gd name="connsiteX78" fmla="*/ 3234924 w 4849140"/>
                <a:gd name="connsiteY78" fmla="*/ 959779 h 5820076"/>
                <a:gd name="connsiteX79" fmla="*/ 3300194 w 4849140"/>
                <a:gd name="connsiteY79" fmla="*/ 987587 h 5820076"/>
                <a:gd name="connsiteX80" fmla="*/ 3284534 w 4849140"/>
                <a:gd name="connsiteY80" fmla="*/ 1056782 h 5820076"/>
                <a:gd name="connsiteX81" fmla="*/ 3354962 w 4849140"/>
                <a:gd name="connsiteY81" fmla="*/ 1048230 h 5820076"/>
                <a:gd name="connsiteX82" fmla="*/ 3376000 w 4849140"/>
                <a:gd name="connsiteY82" fmla="*/ 1115986 h 5820076"/>
                <a:gd name="connsiteX83" fmla="*/ 3432715 w 4849140"/>
                <a:gd name="connsiteY83" fmla="*/ 1073365 h 5820076"/>
                <a:gd name="connsiteX84" fmla="*/ 3484811 w 4849140"/>
                <a:gd name="connsiteY84" fmla="*/ 1121525 h 5820076"/>
                <a:gd name="connsiteX85" fmla="*/ 3512620 w 4849140"/>
                <a:gd name="connsiteY85" fmla="*/ 1056255 h 5820076"/>
                <a:gd name="connsiteX86" fmla="*/ 3581816 w 4849140"/>
                <a:gd name="connsiteY86" fmla="*/ 1071915 h 5820076"/>
                <a:gd name="connsiteX87" fmla="*/ 3573264 w 4849140"/>
                <a:gd name="connsiteY87" fmla="*/ 1001487 h 5820076"/>
                <a:gd name="connsiteX88" fmla="*/ 3641018 w 4849140"/>
                <a:gd name="connsiteY88" fmla="*/ 980449 h 5820076"/>
                <a:gd name="connsiteX89" fmla="*/ 3598398 w 4849140"/>
                <a:gd name="connsiteY89" fmla="*/ 923733 h 5820076"/>
                <a:gd name="connsiteX90" fmla="*/ 3646557 w 4849140"/>
                <a:gd name="connsiteY90" fmla="*/ 871637 h 5820076"/>
                <a:gd name="connsiteX91" fmla="*/ 3581287 w 4849140"/>
                <a:gd name="connsiteY91" fmla="*/ 843829 h 5820076"/>
                <a:gd name="connsiteX92" fmla="*/ 3596948 w 4849140"/>
                <a:gd name="connsiteY92" fmla="*/ 774633 h 5820076"/>
                <a:gd name="connsiteX93" fmla="*/ 3526519 w 4849140"/>
                <a:gd name="connsiteY93" fmla="*/ 783185 h 5820076"/>
                <a:gd name="connsiteX94" fmla="*/ 3505482 w 4849140"/>
                <a:gd name="connsiteY94" fmla="*/ 715430 h 5820076"/>
                <a:gd name="connsiteX95" fmla="*/ 3448766 w 4849140"/>
                <a:gd name="connsiteY95" fmla="*/ 758051 h 5820076"/>
                <a:gd name="connsiteX96" fmla="*/ 1655756 w 4849140"/>
                <a:gd name="connsiteY96" fmla="*/ 324778 h 5820076"/>
                <a:gd name="connsiteX97" fmla="*/ 1581949 w 4849140"/>
                <a:gd name="connsiteY97" fmla="*/ 413396 h 5820076"/>
                <a:gd name="connsiteX98" fmla="*/ 1481538 w 4849140"/>
                <a:gd name="connsiteY98" fmla="*/ 356669 h 5820076"/>
                <a:gd name="connsiteX99" fmla="*/ 1461929 w 4849140"/>
                <a:gd name="connsiteY99" fmla="*/ 470319 h 5820076"/>
                <a:gd name="connsiteX100" fmla="*/ 1346605 w 4849140"/>
                <a:gd name="connsiteY100" fmla="*/ 471399 h 5820076"/>
                <a:gd name="connsiteX101" fmla="*/ 1386449 w 4849140"/>
                <a:gd name="connsiteY101" fmla="*/ 579625 h 5820076"/>
                <a:gd name="connsiteX102" fmla="*/ 1287116 w 4849140"/>
                <a:gd name="connsiteY102" fmla="*/ 638222 h 5820076"/>
                <a:gd name="connsiteX103" fmla="*/ 1375734 w 4849140"/>
                <a:gd name="connsiteY103" fmla="*/ 712028 h 5820076"/>
                <a:gd name="connsiteX104" fmla="*/ 1319007 w 4849140"/>
                <a:gd name="connsiteY104" fmla="*/ 812441 h 5820076"/>
                <a:gd name="connsiteX105" fmla="*/ 1432657 w 4849140"/>
                <a:gd name="connsiteY105" fmla="*/ 832049 h 5820076"/>
                <a:gd name="connsiteX106" fmla="*/ 1433736 w 4849140"/>
                <a:gd name="connsiteY106" fmla="*/ 947372 h 5820076"/>
                <a:gd name="connsiteX107" fmla="*/ 1541963 w 4849140"/>
                <a:gd name="connsiteY107" fmla="*/ 907529 h 5820076"/>
                <a:gd name="connsiteX108" fmla="*/ 1600560 w 4849140"/>
                <a:gd name="connsiteY108" fmla="*/ 1006862 h 5820076"/>
                <a:gd name="connsiteX109" fmla="*/ 1674366 w 4849140"/>
                <a:gd name="connsiteY109" fmla="*/ 918243 h 5820076"/>
                <a:gd name="connsiteX110" fmla="*/ 1774779 w 4849140"/>
                <a:gd name="connsiteY110" fmla="*/ 974971 h 5820076"/>
                <a:gd name="connsiteX111" fmla="*/ 1794386 w 4849140"/>
                <a:gd name="connsiteY111" fmla="*/ 861321 h 5820076"/>
                <a:gd name="connsiteX112" fmla="*/ 1909710 w 4849140"/>
                <a:gd name="connsiteY112" fmla="*/ 860242 h 5820076"/>
                <a:gd name="connsiteX113" fmla="*/ 1869867 w 4849140"/>
                <a:gd name="connsiteY113" fmla="*/ 752015 h 5820076"/>
                <a:gd name="connsiteX114" fmla="*/ 1969200 w 4849140"/>
                <a:gd name="connsiteY114" fmla="*/ 693418 h 5820076"/>
                <a:gd name="connsiteX115" fmla="*/ 1880581 w 4849140"/>
                <a:gd name="connsiteY115" fmla="*/ 619612 h 5820076"/>
                <a:gd name="connsiteX116" fmla="*/ 1937308 w 4849140"/>
                <a:gd name="connsiteY116" fmla="*/ 519200 h 5820076"/>
                <a:gd name="connsiteX117" fmla="*/ 1823659 w 4849140"/>
                <a:gd name="connsiteY117" fmla="*/ 499591 h 5820076"/>
                <a:gd name="connsiteX118" fmla="*/ 1822580 w 4849140"/>
                <a:gd name="connsiteY118" fmla="*/ 384267 h 5820076"/>
                <a:gd name="connsiteX119" fmla="*/ 1714353 w 4849140"/>
                <a:gd name="connsiteY119" fmla="*/ 424111 h 5820076"/>
                <a:gd name="connsiteX120" fmla="*/ 2136406 w 4849140"/>
                <a:gd name="connsiteY120" fmla="*/ 0 h 5820076"/>
                <a:gd name="connsiteX121" fmla="*/ 2807208 w 4849140"/>
                <a:gd name="connsiteY121" fmla="*/ 40722 h 5820076"/>
                <a:gd name="connsiteX122" fmla="*/ 4362735 w 4849140"/>
                <a:gd name="connsiteY122" fmla="*/ 586960 h 5820076"/>
                <a:gd name="connsiteX123" fmla="*/ 4518552 w 4849140"/>
                <a:gd name="connsiteY123" fmla="*/ 900094 h 5820076"/>
                <a:gd name="connsiteX124" fmla="*/ 4327740 w 4849140"/>
                <a:gd name="connsiteY124" fmla="*/ 1149816 h 5820076"/>
                <a:gd name="connsiteX125" fmla="*/ 4575650 w 4849140"/>
                <a:gd name="connsiteY125" fmla="*/ 1898477 h 5820076"/>
                <a:gd name="connsiteX126" fmla="*/ 4551769 w 4849140"/>
                <a:gd name="connsiteY126" fmla="*/ 2582205 h 5820076"/>
                <a:gd name="connsiteX127" fmla="*/ 4848975 w 4849140"/>
                <a:gd name="connsiteY127" fmla="*/ 3437247 h 5820076"/>
                <a:gd name="connsiteX128" fmla="*/ 4505731 w 4849140"/>
                <a:gd name="connsiteY128" fmla="*/ 3632302 h 5820076"/>
                <a:gd name="connsiteX129" fmla="*/ 4566677 w 4849140"/>
                <a:gd name="connsiteY129" fmla="*/ 3860213 h 5820076"/>
                <a:gd name="connsiteX130" fmla="*/ 4438365 w 4849140"/>
                <a:gd name="connsiteY130" fmla="*/ 3978999 h 5820076"/>
                <a:gd name="connsiteX131" fmla="*/ 4517671 w 4849140"/>
                <a:gd name="connsiteY131" fmla="*/ 4137680 h 5820076"/>
                <a:gd name="connsiteX132" fmla="*/ 4339526 w 4849140"/>
                <a:gd name="connsiteY132" fmla="*/ 4448829 h 5820076"/>
                <a:gd name="connsiteX133" fmla="*/ 4313229 w 4849140"/>
                <a:gd name="connsiteY133" fmla="*/ 4836180 h 5820076"/>
                <a:gd name="connsiteX134" fmla="*/ 3418707 w 4849140"/>
                <a:gd name="connsiteY134" fmla="*/ 4783724 h 5820076"/>
                <a:gd name="connsiteX135" fmla="*/ 3113565 w 4849140"/>
                <a:gd name="connsiteY135" fmla="*/ 5738382 h 5820076"/>
                <a:gd name="connsiteX136" fmla="*/ 3139345 w 4849140"/>
                <a:gd name="connsiteY136" fmla="*/ 5820076 h 5820076"/>
                <a:gd name="connsiteX137" fmla="*/ 873717 w 4849140"/>
                <a:gd name="connsiteY137" fmla="*/ 5820076 h 5820076"/>
                <a:gd name="connsiteX138" fmla="*/ 891105 w 4849140"/>
                <a:gd name="connsiteY138" fmla="*/ 5755730 h 5820076"/>
                <a:gd name="connsiteX139" fmla="*/ 983275 w 4849140"/>
                <a:gd name="connsiteY139" fmla="*/ 5337623 h 5820076"/>
                <a:gd name="connsiteX140" fmla="*/ 1082459 w 4849140"/>
                <a:gd name="connsiteY140" fmla="*/ 4464774 h 5820076"/>
                <a:gd name="connsiteX141" fmla="*/ 1070932 w 4849140"/>
                <a:gd name="connsiteY141" fmla="*/ 3874776 h 5820076"/>
                <a:gd name="connsiteX142" fmla="*/ 248056 w 4849140"/>
                <a:gd name="connsiteY142" fmla="*/ 3049828 h 5820076"/>
                <a:gd name="connsiteX143" fmla="*/ 58522 w 4849140"/>
                <a:gd name="connsiteY143" fmla="*/ 1514094 h 5820076"/>
                <a:gd name="connsiteX144" fmla="*/ 984517 w 4849140"/>
                <a:gd name="connsiteY144" fmla="*/ 245612 h 5820076"/>
                <a:gd name="connsiteX145" fmla="*/ 2136406 w 4849140"/>
                <a:gd name="connsiteY145" fmla="*/ 0 h 582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849140" h="5820076">
                  <a:moveTo>
                    <a:pt x="873089" y="1577631"/>
                  </a:moveTo>
                  <a:lnTo>
                    <a:pt x="751095" y="1734051"/>
                  </a:lnTo>
                  <a:lnTo>
                    <a:pt x="575341" y="1642071"/>
                  </a:lnTo>
                  <a:lnTo>
                    <a:pt x="547903" y="1838533"/>
                  </a:lnTo>
                  <a:lnTo>
                    <a:pt x="349704" y="1846752"/>
                  </a:lnTo>
                  <a:lnTo>
                    <a:pt x="424172" y="2030612"/>
                  </a:lnTo>
                  <a:lnTo>
                    <a:pt x="256637" y="2136828"/>
                  </a:lnTo>
                  <a:lnTo>
                    <a:pt x="413059" y="2258822"/>
                  </a:lnTo>
                  <a:lnTo>
                    <a:pt x="321078" y="2434576"/>
                  </a:lnTo>
                  <a:lnTo>
                    <a:pt x="517540" y="2462014"/>
                  </a:lnTo>
                  <a:lnTo>
                    <a:pt x="525759" y="2660213"/>
                  </a:lnTo>
                  <a:lnTo>
                    <a:pt x="709619" y="2585744"/>
                  </a:lnTo>
                  <a:lnTo>
                    <a:pt x="815835" y="2753279"/>
                  </a:lnTo>
                  <a:lnTo>
                    <a:pt x="937829" y="2596858"/>
                  </a:lnTo>
                  <a:lnTo>
                    <a:pt x="1113583" y="2688839"/>
                  </a:lnTo>
                  <a:lnTo>
                    <a:pt x="1141021" y="2492377"/>
                  </a:lnTo>
                  <a:lnTo>
                    <a:pt x="1339219" y="2484159"/>
                  </a:lnTo>
                  <a:lnTo>
                    <a:pt x="1264751" y="2300297"/>
                  </a:lnTo>
                  <a:lnTo>
                    <a:pt x="1432286" y="2194082"/>
                  </a:lnTo>
                  <a:lnTo>
                    <a:pt x="1275865" y="2072088"/>
                  </a:lnTo>
                  <a:lnTo>
                    <a:pt x="1367845" y="1896335"/>
                  </a:lnTo>
                  <a:lnTo>
                    <a:pt x="1171383" y="1868896"/>
                  </a:lnTo>
                  <a:lnTo>
                    <a:pt x="1163166" y="1670697"/>
                  </a:lnTo>
                  <a:lnTo>
                    <a:pt x="979305" y="1745166"/>
                  </a:lnTo>
                  <a:close/>
                  <a:moveTo>
                    <a:pt x="1960229" y="915561"/>
                  </a:moveTo>
                  <a:lnTo>
                    <a:pt x="1834079" y="1131267"/>
                  </a:lnTo>
                  <a:lnTo>
                    <a:pt x="1599256" y="1045822"/>
                  </a:lnTo>
                  <a:lnTo>
                    <a:pt x="1597859" y="1295704"/>
                  </a:lnTo>
                  <a:lnTo>
                    <a:pt x="1351773" y="1339119"/>
                  </a:lnTo>
                  <a:lnTo>
                    <a:pt x="1475505" y="1556220"/>
                  </a:lnTo>
                  <a:lnTo>
                    <a:pt x="1284097" y="1716862"/>
                  </a:lnTo>
                  <a:lnTo>
                    <a:pt x="1499802" y="1843011"/>
                  </a:lnTo>
                  <a:lnTo>
                    <a:pt x="1414357" y="2077836"/>
                  </a:lnTo>
                  <a:lnTo>
                    <a:pt x="1664239" y="2079232"/>
                  </a:lnTo>
                  <a:lnTo>
                    <a:pt x="1707653" y="2325317"/>
                  </a:lnTo>
                  <a:lnTo>
                    <a:pt x="1924756" y="2201585"/>
                  </a:lnTo>
                  <a:lnTo>
                    <a:pt x="2085396" y="2392995"/>
                  </a:lnTo>
                  <a:lnTo>
                    <a:pt x="2211546" y="2177288"/>
                  </a:lnTo>
                  <a:lnTo>
                    <a:pt x="2446370" y="2262733"/>
                  </a:lnTo>
                  <a:lnTo>
                    <a:pt x="2447766" y="2012852"/>
                  </a:lnTo>
                  <a:lnTo>
                    <a:pt x="2693851" y="1969438"/>
                  </a:lnTo>
                  <a:lnTo>
                    <a:pt x="2570121" y="1752335"/>
                  </a:lnTo>
                  <a:lnTo>
                    <a:pt x="2761529" y="1591694"/>
                  </a:lnTo>
                  <a:lnTo>
                    <a:pt x="2545824" y="1465545"/>
                  </a:lnTo>
                  <a:lnTo>
                    <a:pt x="2631269" y="1230722"/>
                  </a:lnTo>
                  <a:lnTo>
                    <a:pt x="2381386" y="1229325"/>
                  </a:lnTo>
                  <a:lnTo>
                    <a:pt x="2337973" y="983239"/>
                  </a:lnTo>
                  <a:lnTo>
                    <a:pt x="2120869" y="1106971"/>
                  </a:lnTo>
                  <a:close/>
                  <a:moveTo>
                    <a:pt x="2865768" y="809187"/>
                  </a:moveTo>
                  <a:lnTo>
                    <a:pt x="2827517" y="898969"/>
                  </a:lnTo>
                  <a:lnTo>
                    <a:pt x="2732332" y="877428"/>
                  </a:lnTo>
                  <a:lnTo>
                    <a:pt x="2744096" y="974308"/>
                  </a:lnTo>
                  <a:lnTo>
                    <a:pt x="2650895" y="1003245"/>
                  </a:lnTo>
                  <a:lnTo>
                    <a:pt x="2709522" y="1081263"/>
                  </a:lnTo>
                  <a:lnTo>
                    <a:pt x="2643276" y="1152926"/>
                  </a:lnTo>
                  <a:lnTo>
                    <a:pt x="2733058" y="1191178"/>
                  </a:lnTo>
                  <a:lnTo>
                    <a:pt x="2711517" y="1286361"/>
                  </a:lnTo>
                  <a:lnTo>
                    <a:pt x="2808397" y="1274598"/>
                  </a:lnTo>
                  <a:lnTo>
                    <a:pt x="2837334" y="1367800"/>
                  </a:lnTo>
                  <a:lnTo>
                    <a:pt x="2915352" y="1309172"/>
                  </a:lnTo>
                  <a:lnTo>
                    <a:pt x="2987015" y="1375419"/>
                  </a:lnTo>
                  <a:lnTo>
                    <a:pt x="3025267" y="1285637"/>
                  </a:lnTo>
                  <a:lnTo>
                    <a:pt x="3120451" y="1307178"/>
                  </a:lnTo>
                  <a:lnTo>
                    <a:pt x="3108688" y="1210298"/>
                  </a:lnTo>
                  <a:lnTo>
                    <a:pt x="3201889" y="1181360"/>
                  </a:lnTo>
                  <a:lnTo>
                    <a:pt x="3143261" y="1103342"/>
                  </a:lnTo>
                  <a:lnTo>
                    <a:pt x="3209508" y="1031680"/>
                  </a:lnTo>
                  <a:lnTo>
                    <a:pt x="3119726" y="993428"/>
                  </a:lnTo>
                  <a:lnTo>
                    <a:pt x="3141267" y="898244"/>
                  </a:lnTo>
                  <a:lnTo>
                    <a:pt x="3044386" y="910007"/>
                  </a:lnTo>
                  <a:lnTo>
                    <a:pt x="3015448" y="816805"/>
                  </a:lnTo>
                  <a:lnTo>
                    <a:pt x="2937431" y="875434"/>
                  </a:lnTo>
                  <a:close/>
                  <a:moveTo>
                    <a:pt x="3396670" y="709891"/>
                  </a:moveTo>
                  <a:lnTo>
                    <a:pt x="3368862" y="775161"/>
                  </a:lnTo>
                  <a:lnTo>
                    <a:pt x="3299666" y="759500"/>
                  </a:lnTo>
                  <a:lnTo>
                    <a:pt x="3308218" y="829930"/>
                  </a:lnTo>
                  <a:lnTo>
                    <a:pt x="3240462" y="850966"/>
                  </a:lnTo>
                  <a:lnTo>
                    <a:pt x="3283083" y="907683"/>
                  </a:lnTo>
                  <a:lnTo>
                    <a:pt x="3234924" y="959779"/>
                  </a:lnTo>
                  <a:lnTo>
                    <a:pt x="3300194" y="987587"/>
                  </a:lnTo>
                  <a:lnTo>
                    <a:pt x="3284534" y="1056782"/>
                  </a:lnTo>
                  <a:lnTo>
                    <a:pt x="3354962" y="1048230"/>
                  </a:lnTo>
                  <a:lnTo>
                    <a:pt x="3376000" y="1115986"/>
                  </a:lnTo>
                  <a:lnTo>
                    <a:pt x="3432715" y="1073365"/>
                  </a:lnTo>
                  <a:lnTo>
                    <a:pt x="3484811" y="1121525"/>
                  </a:lnTo>
                  <a:lnTo>
                    <a:pt x="3512620" y="1056255"/>
                  </a:lnTo>
                  <a:lnTo>
                    <a:pt x="3581816" y="1071915"/>
                  </a:lnTo>
                  <a:lnTo>
                    <a:pt x="3573264" y="1001487"/>
                  </a:lnTo>
                  <a:lnTo>
                    <a:pt x="3641018" y="980449"/>
                  </a:lnTo>
                  <a:lnTo>
                    <a:pt x="3598398" y="923733"/>
                  </a:lnTo>
                  <a:lnTo>
                    <a:pt x="3646557" y="871637"/>
                  </a:lnTo>
                  <a:lnTo>
                    <a:pt x="3581287" y="843829"/>
                  </a:lnTo>
                  <a:lnTo>
                    <a:pt x="3596948" y="774633"/>
                  </a:lnTo>
                  <a:lnTo>
                    <a:pt x="3526519" y="783185"/>
                  </a:lnTo>
                  <a:lnTo>
                    <a:pt x="3505482" y="715430"/>
                  </a:lnTo>
                  <a:lnTo>
                    <a:pt x="3448766" y="758051"/>
                  </a:lnTo>
                  <a:close/>
                  <a:moveTo>
                    <a:pt x="1655756" y="324778"/>
                  </a:moveTo>
                  <a:lnTo>
                    <a:pt x="1581949" y="413396"/>
                  </a:lnTo>
                  <a:lnTo>
                    <a:pt x="1481538" y="356669"/>
                  </a:lnTo>
                  <a:lnTo>
                    <a:pt x="1461929" y="470319"/>
                  </a:lnTo>
                  <a:lnTo>
                    <a:pt x="1346605" y="471399"/>
                  </a:lnTo>
                  <a:lnTo>
                    <a:pt x="1386449" y="579625"/>
                  </a:lnTo>
                  <a:lnTo>
                    <a:pt x="1287116" y="638222"/>
                  </a:lnTo>
                  <a:lnTo>
                    <a:pt x="1375734" y="712028"/>
                  </a:lnTo>
                  <a:lnTo>
                    <a:pt x="1319007" y="812441"/>
                  </a:lnTo>
                  <a:lnTo>
                    <a:pt x="1432657" y="832049"/>
                  </a:lnTo>
                  <a:lnTo>
                    <a:pt x="1433736" y="947372"/>
                  </a:lnTo>
                  <a:lnTo>
                    <a:pt x="1541963" y="907529"/>
                  </a:lnTo>
                  <a:lnTo>
                    <a:pt x="1600560" y="1006862"/>
                  </a:lnTo>
                  <a:lnTo>
                    <a:pt x="1674366" y="918243"/>
                  </a:lnTo>
                  <a:lnTo>
                    <a:pt x="1774779" y="974971"/>
                  </a:lnTo>
                  <a:lnTo>
                    <a:pt x="1794386" y="861321"/>
                  </a:lnTo>
                  <a:lnTo>
                    <a:pt x="1909710" y="860242"/>
                  </a:lnTo>
                  <a:lnTo>
                    <a:pt x="1869867" y="752015"/>
                  </a:lnTo>
                  <a:lnTo>
                    <a:pt x="1969200" y="693418"/>
                  </a:lnTo>
                  <a:lnTo>
                    <a:pt x="1880581" y="619612"/>
                  </a:lnTo>
                  <a:lnTo>
                    <a:pt x="1937308" y="519200"/>
                  </a:lnTo>
                  <a:lnTo>
                    <a:pt x="1823659" y="499591"/>
                  </a:lnTo>
                  <a:lnTo>
                    <a:pt x="1822580" y="384267"/>
                  </a:lnTo>
                  <a:lnTo>
                    <a:pt x="1714353" y="424111"/>
                  </a:lnTo>
                  <a:close/>
                  <a:moveTo>
                    <a:pt x="2136406" y="0"/>
                  </a:moveTo>
                  <a:cubicBezTo>
                    <a:pt x="2368749" y="-93"/>
                    <a:pt x="2596070" y="19388"/>
                    <a:pt x="2807208" y="40722"/>
                  </a:cubicBezTo>
                  <a:cubicBezTo>
                    <a:pt x="3370244" y="97613"/>
                    <a:pt x="4075527" y="445120"/>
                    <a:pt x="4362735" y="586960"/>
                  </a:cubicBezTo>
                  <a:cubicBezTo>
                    <a:pt x="4516593" y="665698"/>
                    <a:pt x="4524385" y="806285"/>
                    <a:pt x="4518552" y="900094"/>
                  </a:cubicBezTo>
                  <a:cubicBezTo>
                    <a:pt x="4512719" y="993903"/>
                    <a:pt x="4417840" y="1103408"/>
                    <a:pt x="4327740" y="1149816"/>
                  </a:cubicBezTo>
                  <a:cubicBezTo>
                    <a:pt x="4434887" y="1433953"/>
                    <a:pt x="4541752" y="1686468"/>
                    <a:pt x="4575650" y="1898477"/>
                  </a:cubicBezTo>
                  <a:cubicBezTo>
                    <a:pt x="4623836" y="2142236"/>
                    <a:pt x="4507802" y="2287643"/>
                    <a:pt x="4551769" y="2582205"/>
                  </a:cubicBezTo>
                  <a:cubicBezTo>
                    <a:pt x="4595736" y="2876767"/>
                    <a:pt x="4856648" y="3262231"/>
                    <a:pt x="4848975" y="3437247"/>
                  </a:cubicBezTo>
                  <a:cubicBezTo>
                    <a:pt x="4841302" y="3612263"/>
                    <a:pt x="4552781" y="3561808"/>
                    <a:pt x="4505731" y="3632302"/>
                  </a:cubicBezTo>
                  <a:cubicBezTo>
                    <a:pt x="4458681" y="3702796"/>
                    <a:pt x="4577905" y="3802430"/>
                    <a:pt x="4566677" y="3860213"/>
                  </a:cubicBezTo>
                  <a:cubicBezTo>
                    <a:pt x="4555449" y="3917996"/>
                    <a:pt x="4446533" y="3932755"/>
                    <a:pt x="4438365" y="3978999"/>
                  </a:cubicBezTo>
                  <a:cubicBezTo>
                    <a:pt x="4430197" y="4025243"/>
                    <a:pt x="4534144" y="4059375"/>
                    <a:pt x="4517671" y="4137680"/>
                  </a:cubicBezTo>
                  <a:cubicBezTo>
                    <a:pt x="4501198" y="4215985"/>
                    <a:pt x="4373600" y="4332412"/>
                    <a:pt x="4339526" y="4448829"/>
                  </a:cubicBezTo>
                  <a:cubicBezTo>
                    <a:pt x="4305452" y="4565246"/>
                    <a:pt x="4444474" y="4751789"/>
                    <a:pt x="4313229" y="4836180"/>
                  </a:cubicBezTo>
                  <a:cubicBezTo>
                    <a:pt x="4181984" y="4920571"/>
                    <a:pt x="3950589" y="5043175"/>
                    <a:pt x="3418707" y="4783724"/>
                  </a:cubicBezTo>
                  <a:cubicBezTo>
                    <a:pt x="3293627" y="4879816"/>
                    <a:pt x="3009780" y="5322670"/>
                    <a:pt x="3113565" y="5738382"/>
                  </a:cubicBezTo>
                  <a:lnTo>
                    <a:pt x="3139345" y="5820076"/>
                  </a:lnTo>
                  <a:lnTo>
                    <a:pt x="873717" y="5820076"/>
                  </a:lnTo>
                  <a:lnTo>
                    <a:pt x="891105" y="5755730"/>
                  </a:lnTo>
                  <a:cubicBezTo>
                    <a:pt x="925976" y="5617489"/>
                    <a:pt x="956069" y="5464174"/>
                    <a:pt x="983275" y="5337623"/>
                  </a:cubicBezTo>
                  <a:cubicBezTo>
                    <a:pt x="1044014" y="5028406"/>
                    <a:pt x="1067850" y="4708582"/>
                    <a:pt x="1082459" y="4464774"/>
                  </a:cubicBezTo>
                  <a:cubicBezTo>
                    <a:pt x="1097068" y="4220966"/>
                    <a:pt x="1100990" y="4091021"/>
                    <a:pt x="1070932" y="3874776"/>
                  </a:cubicBezTo>
                  <a:cubicBezTo>
                    <a:pt x="844024" y="3722031"/>
                    <a:pt x="486641" y="3513125"/>
                    <a:pt x="248056" y="3049828"/>
                  </a:cubicBezTo>
                  <a:cubicBezTo>
                    <a:pt x="9471" y="2586531"/>
                    <a:pt x="-64221" y="1981463"/>
                    <a:pt x="58522" y="1514094"/>
                  </a:cubicBezTo>
                  <a:cubicBezTo>
                    <a:pt x="181265" y="1046725"/>
                    <a:pt x="448219" y="539196"/>
                    <a:pt x="984517" y="245612"/>
                  </a:cubicBezTo>
                  <a:cubicBezTo>
                    <a:pt x="1347982" y="54680"/>
                    <a:pt x="1749168" y="155"/>
                    <a:pt x="21364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98" dirty="0">
                <a:latin typeface="Segoe UI Light" panose="020B0502040204020203" pitchFamily="34" charset="0"/>
                <a:cs typeface="Segoe UI Light" panose="020B0502040204020203" pitchFamily="34" charset="0"/>
              </a:endParaRPr>
            </a:p>
          </p:txBody>
        </p:sp>
        <p:sp>
          <p:nvSpPr>
            <p:cNvPr id="92" name="TextBox 49">
              <a:extLst>
                <a:ext uri="{FF2B5EF4-FFF2-40B4-BE49-F238E27FC236}">
                  <a16:creationId xmlns:a16="http://schemas.microsoft.com/office/drawing/2014/main" id="{79786301-7B9B-D97B-2202-645981F0535A}"/>
                </a:ext>
              </a:extLst>
            </p:cNvPr>
            <p:cNvSpPr txBox="1"/>
            <p:nvPr/>
          </p:nvSpPr>
          <p:spPr>
            <a:xfrm>
              <a:off x="532438" y="3567042"/>
              <a:ext cx="1858170" cy="340826"/>
            </a:xfrm>
            <a:prstGeom prst="rect">
              <a:avLst/>
            </a:prstGeom>
          </p:spPr>
          <p:txBody>
            <a:bodyPr lIns="47625" tIns="47625" rIns="47625" bIns="47625" rtlCol="0" anchor="ctr"/>
            <a:lstStyle/>
            <a:p>
              <a:pPr algn="ctr">
                <a:lnSpc>
                  <a:spcPts val="1084"/>
                </a:lnSpc>
              </a:pPr>
              <a:r>
                <a:rPr lang="en-US" sz="1200" dirty="0">
                  <a:solidFill>
                    <a:schemeClr val="bg1"/>
                  </a:solidFill>
                  <a:latin typeface="Barlow" panose="00000500000000000000" pitchFamily="2" charset="0"/>
                  <a:ea typeface="Inter Bold"/>
                  <a:cs typeface="Inter Bold"/>
                  <a:sym typeface="Inter Bold"/>
                </a:rPr>
                <a:t>1 </a:t>
              </a:r>
              <a:r>
                <a:rPr lang="en-US" sz="1200" dirty="0" err="1">
                  <a:solidFill>
                    <a:schemeClr val="bg1"/>
                  </a:solidFill>
                  <a:latin typeface="Barlow" panose="00000500000000000000" pitchFamily="2" charset="0"/>
                  <a:ea typeface="Inter Bold"/>
                  <a:cs typeface="Inter Bold"/>
                  <a:sym typeface="Inter Bold"/>
                </a:rPr>
                <a:t>hr</a:t>
              </a:r>
              <a:r>
                <a:rPr lang="en-US" sz="1200" dirty="0">
                  <a:solidFill>
                    <a:schemeClr val="bg1"/>
                  </a:solidFill>
                  <a:latin typeface="Barlow" panose="00000500000000000000" pitchFamily="2" charset="0"/>
                  <a:ea typeface="Inter Bold"/>
                  <a:cs typeface="Inter Bold"/>
                  <a:sym typeface="Inter Bold"/>
                </a:rPr>
                <a:t>  | Virtual | Webinar</a:t>
              </a:r>
            </a:p>
          </p:txBody>
        </p:sp>
        <p:sp>
          <p:nvSpPr>
            <p:cNvPr id="93" name="TextBox 49">
              <a:extLst>
                <a:ext uri="{FF2B5EF4-FFF2-40B4-BE49-F238E27FC236}">
                  <a16:creationId xmlns:a16="http://schemas.microsoft.com/office/drawing/2014/main" id="{39A79E24-DBA7-0156-1FEA-3610C9842445}"/>
                </a:ext>
              </a:extLst>
            </p:cNvPr>
            <p:cNvSpPr txBox="1"/>
            <p:nvPr/>
          </p:nvSpPr>
          <p:spPr>
            <a:xfrm>
              <a:off x="1294745" y="3292614"/>
              <a:ext cx="1282501" cy="250856"/>
            </a:xfrm>
            <a:prstGeom prst="rect">
              <a:avLst/>
            </a:prstGeom>
          </p:spPr>
          <p:txBody>
            <a:bodyPr lIns="47625" tIns="47625" rIns="47625" bIns="47625" rtlCol="0" anchor="ctr"/>
            <a:lstStyle/>
            <a:p>
              <a:pPr>
                <a:lnSpc>
                  <a:spcPts val="1084"/>
                </a:lnSpc>
              </a:pPr>
              <a:r>
                <a:rPr lang="en-US" sz="1200" b="1" dirty="0">
                  <a:solidFill>
                    <a:schemeClr val="bg1"/>
                  </a:solidFill>
                  <a:latin typeface="Barlow ExtraBold" panose="00000900000000000000" pitchFamily="2" charset="0"/>
                  <a:ea typeface="Inter Bold"/>
                  <a:cs typeface="Inter Bold"/>
                  <a:sym typeface="Inter Bold"/>
                </a:rPr>
                <a:t>Business Storytelling</a:t>
              </a:r>
            </a:p>
          </p:txBody>
        </p:sp>
        <p:sp>
          <p:nvSpPr>
            <p:cNvPr id="94" name="Freeform 19">
              <a:extLst>
                <a:ext uri="{FF2B5EF4-FFF2-40B4-BE49-F238E27FC236}">
                  <a16:creationId xmlns:a16="http://schemas.microsoft.com/office/drawing/2014/main" id="{03FB3021-8835-5912-BD6E-C811209B41E7}"/>
                </a:ext>
              </a:extLst>
            </p:cNvPr>
            <p:cNvSpPr/>
            <p:nvPr/>
          </p:nvSpPr>
          <p:spPr>
            <a:xfrm>
              <a:off x="1336370" y="3839589"/>
              <a:ext cx="248843" cy="230423"/>
            </a:xfrm>
            <a:custGeom>
              <a:avLst/>
              <a:gdLst/>
              <a:ahLst/>
              <a:cxnLst/>
              <a:rect l="l" t="t" r="r" b="b"/>
              <a:pathLst>
                <a:path w="1930400" h="1297940">
                  <a:moveTo>
                    <a:pt x="0" y="0"/>
                  </a:moveTo>
                  <a:lnTo>
                    <a:pt x="965200" y="1297940"/>
                  </a:lnTo>
                  <a:lnTo>
                    <a:pt x="1930400" y="0"/>
                  </a:lnTo>
                  <a:close/>
                </a:path>
              </a:pathLst>
            </a:custGeom>
            <a:solidFill>
              <a:srgbClr val="EC6559"/>
            </a:solidFill>
          </p:spPr>
          <p:txBody>
            <a:bodyPr anchor="ctr"/>
            <a:lstStyle/>
            <a:p>
              <a:pPr algn="ctr"/>
              <a:endParaRPr lang="en-US" sz="1600" b="1" dirty="0">
                <a:solidFill>
                  <a:schemeClr val="bg1"/>
                </a:solidFill>
                <a:latin typeface="Barlow" pitchFamily="2" charset="77"/>
              </a:endParaRPr>
            </a:p>
          </p:txBody>
        </p:sp>
      </p:grpSp>
      <p:sp>
        <p:nvSpPr>
          <p:cNvPr id="95" name="Rectangle: Rounded Corners 67">
            <a:extLst>
              <a:ext uri="{FF2B5EF4-FFF2-40B4-BE49-F238E27FC236}">
                <a16:creationId xmlns:a16="http://schemas.microsoft.com/office/drawing/2014/main" id="{05524B86-E6CA-DE7D-458C-245ED1AD6F44}"/>
              </a:ext>
            </a:extLst>
          </p:cNvPr>
          <p:cNvSpPr/>
          <p:nvPr/>
        </p:nvSpPr>
        <p:spPr>
          <a:xfrm>
            <a:off x="2888696" y="3464496"/>
            <a:ext cx="1858170" cy="2936783"/>
          </a:xfrm>
          <a:prstGeom prst="roundRect">
            <a:avLst>
              <a:gd name="adj" fmla="val 6928"/>
            </a:avLst>
          </a:prstGeom>
          <a:noFill/>
          <a:ln w="19050">
            <a:solidFill>
              <a:srgbClr val="27ADE4"/>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Gain deeper insight into your personal communication style and its impact on others</a:t>
            </a:r>
          </a:p>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Recognize different communication preferences and develop the ability to adapt your approach for greater effectiveness and influence</a:t>
            </a:r>
          </a:p>
          <a:p>
            <a:pPr marL="285750" indent="-285750">
              <a:lnSpc>
                <a:spcPts val="1400"/>
              </a:lnSpc>
              <a:spcAft>
                <a:spcPts val="1000"/>
              </a:spcAft>
              <a:buClr>
                <a:srgbClr val="1B2646"/>
              </a:buClr>
              <a:buFont typeface="Wingdings" panose="05000000000000000000" pitchFamily="2" charset="2"/>
              <a:buChar cha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96" name="TextBox 49">
            <a:extLst>
              <a:ext uri="{FF2B5EF4-FFF2-40B4-BE49-F238E27FC236}">
                <a16:creationId xmlns:a16="http://schemas.microsoft.com/office/drawing/2014/main" id="{632E3FE3-34B6-7423-5FF1-7ED6B99CB6C1}"/>
              </a:ext>
            </a:extLst>
          </p:cNvPr>
          <p:cNvSpPr txBox="1"/>
          <p:nvPr/>
        </p:nvSpPr>
        <p:spPr>
          <a:xfrm>
            <a:off x="2878625" y="60062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9" name="Rectangle: Rounded Corners 67">
            <a:extLst>
              <a:ext uri="{FF2B5EF4-FFF2-40B4-BE49-F238E27FC236}">
                <a16:creationId xmlns:a16="http://schemas.microsoft.com/office/drawing/2014/main" id="{DAFE421C-B0A9-3049-4D4D-B061C83E2AA3}"/>
              </a:ext>
            </a:extLst>
          </p:cNvPr>
          <p:cNvSpPr/>
          <p:nvPr/>
        </p:nvSpPr>
        <p:spPr>
          <a:xfrm>
            <a:off x="5116910" y="3461896"/>
            <a:ext cx="1858170" cy="2936783"/>
          </a:xfrm>
          <a:prstGeom prst="roundRect">
            <a:avLst>
              <a:gd name="adj" fmla="val 6928"/>
            </a:avLst>
          </a:prstGeom>
          <a:noFill/>
          <a:ln w="19050">
            <a:solidFill>
              <a:srgbClr val="FBCD4F"/>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Master proven techniques to strengthen your Executive Presence and create meaningful connections with both in-person and virtual audiences</a:t>
            </a:r>
          </a:p>
          <a:p>
            <a:pPr>
              <a:lnSpc>
                <a:spcPts val="1400"/>
              </a:lnSpc>
              <a:spcAft>
                <a:spcPts val="1000"/>
              </a:spcAft>
              <a:buClr>
                <a:srgbClr val="1B2646"/>
              </a:buCl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10" name="TextBox 49">
            <a:extLst>
              <a:ext uri="{FF2B5EF4-FFF2-40B4-BE49-F238E27FC236}">
                <a16:creationId xmlns:a16="http://schemas.microsoft.com/office/drawing/2014/main" id="{37FB0502-86B7-630E-ACE4-B3322ABAFEFC}"/>
              </a:ext>
            </a:extLst>
          </p:cNvPr>
          <p:cNvSpPr txBox="1"/>
          <p:nvPr/>
        </p:nvSpPr>
        <p:spPr>
          <a:xfrm>
            <a:off x="5106839" y="6003661"/>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7" name="Rectangle: Rounded Corners 67">
            <a:extLst>
              <a:ext uri="{FF2B5EF4-FFF2-40B4-BE49-F238E27FC236}">
                <a16:creationId xmlns:a16="http://schemas.microsoft.com/office/drawing/2014/main" id="{B8327F97-1378-1D32-8AF7-130D07F427CB}"/>
              </a:ext>
            </a:extLst>
          </p:cNvPr>
          <p:cNvSpPr/>
          <p:nvPr/>
        </p:nvSpPr>
        <p:spPr>
          <a:xfrm>
            <a:off x="7343309" y="3429000"/>
            <a:ext cx="1858170" cy="2936783"/>
          </a:xfrm>
          <a:prstGeom prst="roundRect">
            <a:avLst>
              <a:gd name="adj" fmla="val 6928"/>
            </a:avLst>
          </a:prstGeom>
          <a:noFill/>
          <a:ln w="19050">
            <a:solidFill>
              <a:srgbClr val="53BBB3"/>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Manage and sustain your energy and emotional state to consistently project Executive Presence and gravitas</a:t>
            </a:r>
          </a:p>
          <a:p>
            <a:pPr>
              <a:lnSpc>
                <a:spcPts val="1400"/>
              </a:lnSpc>
              <a:spcAft>
                <a:spcPts val="1000"/>
              </a:spcAft>
              <a:buClr>
                <a:srgbClr val="1B2646"/>
              </a:buClr>
            </a:pPr>
            <a:endParaRPr lang="en-US" sz="1400" spc="-9" dirty="0">
              <a:solidFill>
                <a:srgbClr val="1B2646"/>
              </a:solidFill>
              <a:latin typeface="Barlow Medium" panose="00000600000000000000" pitchFamily="2" charset="0"/>
              <a:ea typeface="Barlow 1 Light"/>
              <a:cs typeface="Barlow 1 Light"/>
              <a:sym typeface="Barlow 1 Light"/>
            </a:endParaRPr>
          </a:p>
        </p:txBody>
      </p:sp>
      <p:sp>
        <p:nvSpPr>
          <p:cNvPr id="8" name="TextBox 49">
            <a:extLst>
              <a:ext uri="{FF2B5EF4-FFF2-40B4-BE49-F238E27FC236}">
                <a16:creationId xmlns:a16="http://schemas.microsoft.com/office/drawing/2014/main" id="{C0FB194A-0423-1954-74D3-A73A36726321}"/>
              </a:ext>
            </a:extLst>
          </p:cNvPr>
          <p:cNvSpPr txBox="1"/>
          <p:nvPr/>
        </p:nvSpPr>
        <p:spPr>
          <a:xfrm>
            <a:off x="7333238" y="5970765"/>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
        <p:nvSpPr>
          <p:cNvPr id="12" name="Rectangle: Rounded Corners 67">
            <a:extLst>
              <a:ext uri="{FF2B5EF4-FFF2-40B4-BE49-F238E27FC236}">
                <a16:creationId xmlns:a16="http://schemas.microsoft.com/office/drawing/2014/main" id="{04E8C06C-6D76-A2CD-C512-47F2C3269FB0}"/>
              </a:ext>
            </a:extLst>
          </p:cNvPr>
          <p:cNvSpPr/>
          <p:nvPr/>
        </p:nvSpPr>
        <p:spPr>
          <a:xfrm>
            <a:off x="9498842" y="3429000"/>
            <a:ext cx="1858171" cy="2936783"/>
          </a:xfrm>
          <a:prstGeom prst="roundRect">
            <a:avLst>
              <a:gd name="adj" fmla="val 6928"/>
            </a:avLst>
          </a:prstGeom>
          <a:noFill/>
          <a:ln w="19050">
            <a:solidFill>
              <a:srgbClr val="EC6559"/>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t"/>
          <a:lstStyle/>
          <a:p>
            <a:pPr>
              <a:lnSpc>
                <a:spcPts val="1400"/>
              </a:lnSpc>
              <a:spcAft>
                <a:spcPts val="1000"/>
              </a:spcAft>
              <a:buClr>
                <a:srgbClr val="1B2646"/>
              </a:buClr>
              <a:buSzPct val="120000"/>
            </a:pPr>
            <a:r>
              <a:rPr lang="en-US" sz="1200" spc="-9" dirty="0">
                <a:solidFill>
                  <a:srgbClr val="1B2646"/>
                </a:solidFill>
                <a:latin typeface="Barlow Light" panose="00000400000000000000" pitchFamily="2" charset="0"/>
                <a:sym typeface="Barlow 1 Light"/>
              </a:rPr>
              <a:t>Use storytelling principles to deliver compelling ideas that engage your audience and inspire action</a:t>
            </a:r>
          </a:p>
        </p:txBody>
      </p:sp>
      <p:sp>
        <p:nvSpPr>
          <p:cNvPr id="13" name="TextBox 49">
            <a:extLst>
              <a:ext uri="{FF2B5EF4-FFF2-40B4-BE49-F238E27FC236}">
                <a16:creationId xmlns:a16="http://schemas.microsoft.com/office/drawing/2014/main" id="{94CA57FC-753C-FC97-36AB-C8A2BD28EF40}"/>
              </a:ext>
            </a:extLst>
          </p:cNvPr>
          <p:cNvSpPr txBox="1"/>
          <p:nvPr/>
        </p:nvSpPr>
        <p:spPr>
          <a:xfrm>
            <a:off x="9488772" y="5970765"/>
            <a:ext cx="1858170" cy="230421"/>
          </a:xfrm>
          <a:prstGeom prst="rect">
            <a:avLst/>
          </a:prstGeom>
        </p:spPr>
        <p:txBody>
          <a:bodyPr lIns="47625" tIns="47625" rIns="47625" bIns="47625" rtlCol="0" anchor="ctr"/>
          <a:lstStyle/>
          <a:p>
            <a:pPr algn="ctr">
              <a:lnSpc>
                <a:spcPts val="1084"/>
              </a:lnSpc>
            </a:pPr>
            <a:r>
              <a:rPr lang="en-US" sz="1200" b="1" dirty="0">
                <a:solidFill>
                  <a:srgbClr val="1B2646"/>
                </a:solidFill>
                <a:latin typeface="Barlow" pitchFamily="2" charset="77"/>
                <a:ea typeface="Inter Bold"/>
                <a:cs typeface="Inter Bold"/>
                <a:sym typeface="Inter Bold"/>
              </a:rPr>
              <a:t>1 </a:t>
            </a:r>
            <a:r>
              <a:rPr lang="en-US" sz="1200" b="1" dirty="0" err="1">
                <a:solidFill>
                  <a:srgbClr val="1B2646"/>
                </a:solidFill>
                <a:latin typeface="Barlow" pitchFamily="2" charset="77"/>
                <a:ea typeface="Inter Bold"/>
                <a:cs typeface="Inter Bold"/>
                <a:sym typeface="Inter Bold"/>
              </a:rPr>
              <a:t>hr</a:t>
            </a:r>
            <a:r>
              <a:rPr lang="en-US" sz="1200" b="1" dirty="0">
                <a:solidFill>
                  <a:srgbClr val="1B2646"/>
                </a:solidFill>
                <a:latin typeface="Barlow" pitchFamily="2" charset="77"/>
                <a:ea typeface="Inter Bold"/>
                <a:cs typeface="Inter Bold"/>
                <a:sym typeface="Inter Bold"/>
              </a:rPr>
              <a:t> | Virtual | Webinar</a:t>
            </a:r>
          </a:p>
        </p:txBody>
      </p:sp>
    </p:spTree>
    <p:custDataLst>
      <p:tags r:id="rId1"/>
    </p:custDataLst>
    <p:extLst>
      <p:ext uri="{BB962C8B-B14F-4D97-AF65-F5344CB8AC3E}">
        <p14:creationId xmlns:p14="http://schemas.microsoft.com/office/powerpoint/2010/main" val="428566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9C9A5-497D-E925-1C8D-EC56DB8F1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7CBE5-E8B8-F2D5-EE12-910AEBC54ABD}"/>
              </a:ext>
            </a:extLst>
          </p:cNvPr>
          <p:cNvSpPr>
            <a:spLocks noGrp="1"/>
          </p:cNvSpPr>
          <p:nvPr>
            <p:ph type="ctrTitle"/>
          </p:nvPr>
        </p:nvSpPr>
        <p:spPr>
          <a:xfrm>
            <a:off x="662297" y="294321"/>
            <a:ext cx="10867406" cy="936751"/>
          </a:xfrm>
        </p:spPr>
        <p:txBody>
          <a:bodyPr/>
          <a:lstStyle/>
          <a:p>
            <a:r>
              <a:rPr lang="en-US" sz="4200" dirty="0"/>
              <a:t>Executive Presence | The SAFE Model</a:t>
            </a:r>
          </a:p>
        </p:txBody>
      </p:sp>
      <p:pic>
        <p:nvPicPr>
          <p:cNvPr id="8" name="Picture 7" descr="A colorful circle with symbols&#10;&#10;AI-generated content may be incorrect.">
            <a:extLst>
              <a:ext uri="{FF2B5EF4-FFF2-40B4-BE49-F238E27FC236}">
                <a16:creationId xmlns:a16="http://schemas.microsoft.com/office/drawing/2014/main" id="{5DFD665B-B3A1-C1C8-248F-A58D9D94BBCC}"/>
              </a:ext>
            </a:extLst>
          </p:cNvPr>
          <p:cNvPicPr>
            <a:picLocks noChangeAspect="1"/>
          </p:cNvPicPr>
          <p:nvPr/>
        </p:nvPicPr>
        <p:blipFill>
          <a:blip r:embed="rId4">
            <a:extLst>
              <a:ext uri="{28A0092B-C50C-407E-A947-70E740481C1C}">
                <a14:useLocalDpi xmlns:a14="http://schemas.microsoft.com/office/drawing/2010/main" val="0"/>
              </a:ext>
            </a:extLst>
          </a:blip>
          <a:srcRect t="9360" b="9852"/>
          <a:stretch/>
        </p:blipFill>
        <p:spPr>
          <a:xfrm>
            <a:off x="3060824" y="1849104"/>
            <a:ext cx="5633033" cy="4550825"/>
          </a:xfrm>
          <a:prstGeom prst="rect">
            <a:avLst/>
          </a:prstGeom>
        </p:spPr>
      </p:pic>
      <p:sp>
        <p:nvSpPr>
          <p:cNvPr id="9" name="Rectangle 8">
            <a:extLst>
              <a:ext uri="{FF2B5EF4-FFF2-40B4-BE49-F238E27FC236}">
                <a16:creationId xmlns:a16="http://schemas.microsoft.com/office/drawing/2014/main" id="{DB7C18E5-1C75-5FF4-6151-B247C50BD563}"/>
              </a:ext>
            </a:extLst>
          </p:cNvPr>
          <p:cNvSpPr/>
          <p:nvPr/>
        </p:nvSpPr>
        <p:spPr>
          <a:xfrm>
            <a:off x="8632939" y="2367145"/>
            <a:ext cx="2782405" cy="1200329"/>
          </a:xfrm>
          <a:prstGeom prst="rect">
            <a:avLst/>
          </a:prstGeom>
        </p:spPr>
        <p:txBody>
          <a:bodyPr wrap="square" lIns="91440" tIns="45720" rIns="91440" bIns="45720" anchor="t">
            <a:spAutoFit/>
          </a:bodyPr>
          <a:lstStyle/>
          <a:p>
            <a:pPr>
              <a:defRPr/>
            </a:pPr>
            <a:r>
              <a:rPr lang="en-US" sz="2400" dirty="0">
                <a:solidFill>
                  <a:srgbClr val="1B2646"/>
                </a:solidFill>
                <a:latin typeface="Barlow Medium" panose="00000600000000000000" pitchFamily="2" charset="0"/>
                <a:cs typeface="Segoe UI Light" panose="020B0502040204020203" pitchFamily="34" charset="0"/>
              </a:rPr>
              <a:t>The Three Circles of Presence</a:t>
            </a:r>
          </a:p>
          <a:p>
            <a:pPr>
              <a:defRPr/>
            </a:pPr>
            <a:r>
              <a:rPr lang="en-US" sz="2400" dirty="0">
                <a:solidFill>
                  <a:srgbClr val="1B2646"/>
                </a:solidFill>
                <a:latin typeface="Barlow Medium"/>
                <a:cs typeface="Segoe UI Light"/>
              </a:rPr>
              <a:t>Play from a 10</a:t>
            </a:r>
          </a:p>
        </p:txBody>
      </p:sp>
      <p:sp>
        <p:nvSpPr>
          <p:cNvPr id="10" name="Rectangle 9">
            <a:extLst>
              <a:ext uri="{FF2B5EF4-FFF2-40B4-BE49-F238E27FC236}">
                <a16:creationId xmlns:a16="http://schemas.microsoft.com/office/drawing/2014/main" id="{EB8D0071-A42E-C88F-DB5C-D96E0C61C184}"/>
              </a:ext>
            </a:extLst>
          </p:cNvPr>
          <p:cNvSpPr/>
          <p:nvPr/>
        </p:nvSpPr>
        <p:spPr>
          <a:xfrm>
            <a:off x="1390504" y="2365904"/>
            <a:ext cx="2038082" cy="830997"/>
          </a:xfrm>
          <a:prstGeom prst="rect">
            <a:avLst/>
          </a:prstGeom>
        </p:spPr>
        <p:txBody>
          <a:bodyPr wrap="square">
            <a:spAutoFit/>
          </a:bodyPr>
          <a:lstStyle/>
          <a:p>
            <a:pPr algn="r">
              <a:defRPr/>
            </a:pPr>
            <a:r>
              <a:rPr lang="en-US" sz="2400" dirty="0">
                <a:solidFill>
                  <a:srgbClr val="1B2646"/>
                </a:solidFill>
                <a:latin typeface="Barlow Medium" panose="00000600000000000000" pitchFamily="2" charset="0"/>
                <a:cs typeface="Segoe UI Light" panose="020B0502040204020203" pitchFamily="34" charset="0"/>
              </a:rPr>
              <a:t>Storytelling Devices</a:t>
            </a:r>
            <a:endParaRPr lang="en-SG" sz="2400" dirty="0">
              <a:solidFill>
                <a:srgbClr val="1B2646"/>
              </a:solidFill>
              <a:latin typeface="Barlow Medium" panose="00000600000000000000" pitchFamily="2" charset="0"/>
              <a:cs typeface="Segoe UI Light" panose="020B0502040204020203" pitchFamily="34" charset="0"/>
            </a:endParaRPr>
          </a:p>
        </p:txBody>
      </p:sp>
      <p:sp>
        <p:nvSpPr>
          <p:cNvPr id="11" name="Rectangle 10">
            <a:extLst>
              <a:ext uri="{FF2B5EF4-FFF2-40B4-BE49-F238E27FC236}">
                <a16:creationId xmlns:a16="http://schemas.microsoft.com/office/drawing/2014/main" id="{C9E8C654-DFAF-DFA8-C490-15BA142F2270}"/>
              </a:ext>
            </a:extLst>
          </p:cNvPr>
          <p:cNvSpPr/>
          <p:nvPr/>
        </p:nvSpPr>
        <p:spPr>
          <a:xfrm>
            <a:off x="8623479" y="4614982"/>
            <a:ext cx="4027488" cy="1200329"/>
          </a:xfrm>
          <a:prstGeom prst="rect">
            <a:avLst/>
          </a:prstGeom>
        </p:spPr>
        <p:txBody>
          <a:bodyPr>
            <a:spAutoFit/>
          </a:bodyPr>
          <a:lstStyle/>
          <a:p>
            <a:pPr>
              <a:defRPr/>
            </a:pPr>
            <a:r>
              <a:rPr lang="en-US" sz="2400">
                <a:solidFill>
                  <a:srgbClr val="1B2646"/>
                </a:solidFill>
                <a:latin typeface="Barlow Medium" panose="00000600000000000000" pitchFamily="2" charset="0"/>
                <a:cs typeface="Segoe UI Light" panose="020B0502040204020203" pitchFamily="34" charset="0"/>
              </a:rPr>
              <a:t>Eye Contact</a:t>
            </a:r>
          </a:p>
          <a:p>
            <a:pPr>
              <a:defRPr/>
            </a:pPr>
            <a:r>
              <a:rPr lang="en-US" sz="2400">
                <a:solidFill>
                  <a:srgbClr val="1B2646"/>
                </a:solidFill>
                <a:latin typeface="Barlow Medium" panose="00000600000000000000" pitchFamily="2" charset="0"/>
                <a:cs typeface="Segoe UI Light" panose="020B0502040204020203" pitchFamily="34" charset="0"/>
              </a:rPr>
              <a:t>Gestures</a:t>
            </a:r>
          </a:p>
          <a:p>
            <a:pPr>
              <a:defRPr/>
            </a:pPr>
            <a:r>
              <a:rPr lang="en-US" sz="2400">
                <a:solidFill>
                  <a:srgbClr val="1B2646"/>
                </a:solidFill>
                <a:latin typeface="Barlow Medium" panose="00000600000000000000" pitchFamily="2" charset="0"/>
                <a:cs typeface="Segoe UI Light" panose="020B0502040204020203" pitchFamily="34" charset="0"/>
              </a:rPr>
              <a:t>Voice</a:t>
            </a:r>
            <a:endParaRPr lang="en-SG" sz="2400">
              <a:solidFill>
                <a:srgbClr val="1B2646"/>
              </a:solidFill>
              <a:latin typeface="Barlow Medium" panose="00000600000000000000" pitchFamily="2" charset="0"/>
              <a:cs typeface="Segoe UI Light" panose="020B0502040204020203" pitchFamily="34" charset="0"/>
            </a:endParaRPr>
          </a:p>
        </p:txBody>
      </p:sp>
      <p:sp>
        <p:nvSpPr>
          <p:cNvPr id="12" name="Rectangle 11">
            <a:extLst>
              <a:ext uri="{FF2B5EF4-FFF2-40B4-BE49-F238E27FC236}">
                <a16:creationId xmlns:a16="http://schemas.microsoft.com/office/drawing/2014/main" id="{E7F63A6D-D20D-86B1-3E97-DBF3A0C62C4D}"/>
              </a:ext>
            </a:extLst>
          </p:cNvPr>
          <p:cNvSpPr/>
          <p:nvPr/>
        </p:nvSpPr>
        <p:spPr>
          <a:xfrm>
            <a:off x="443638" y="4614780"/>
            <a:ext cx="2980915" cy="830997"/>
          </a:xfrm>
          <a:prstGeom prst="rect">
            <a:avLst/>
          </a:prstGeom>
        </p:spPr>
        <p:txBody>
          <a:bodyPr wrap="square">
            <a:spAutoFit/>
          </a:bodyPr>
          <a:lstStyle/>
          <a:p>
            <a:pPr algn="r">
              <a:defRPr/>
            </a:pPr>
            <a:r>
              <a:rPr lang="en-US" sz="2400" dirty="0">
                <a:solidFill>
                  <a:srgbClr val="1B2646"/>
                </a:solidFill>
                <a:latin typeface="Barlow Medium" panose="00000600000000000000" pitchFamily="2" charset="0"/>
                <a:cs typeface="Segoe UI Light" panose="020B0502040204020203" pitchFamily="34" charset="0"/>
              </a:rPr>
              <a:t>Business Behavior Styles</a:t>
            </a:r>
            <a:endParaRPr lang="en-SG" sz="2400" dirty="0">
              <a:solidFill>
                <a:srgbClr val="1B2646"/>
              </a:solidFill>
              <a:latin typeface="Barlow Medium" panose="00000600000000000000" pitchFamily="2"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311078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4A485-2580-8924-F2A1-F7284D3B2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0C702-03F1-06EE-8FD9-930FEC063FB6}"/>
              </a:ext>
            </a:extLst>
          </p:cNvPr>
          <p:cNvSpPr>
            <a:spLocks noGrp="1"/>
          </p:cNvSpPr>
          <p:nvPr>
            <p:ph type="ctrTitle"/>
          </p:nvPr>
        </p:nvSpPr>
        <p:spPr>
          <a:xfrm>
            <a:off x="662297" y="294321"/>
            <a:ext cx="10867406" cy="936751"/>
          </a:xfrm>
        </p:spPr>
        <p:txBody>
          <a:bodyPr/>
          <a:lstStyle/>
          <a:p>
            <a:r>
              <a:rPr lang="en-US" sz="4200" dirty="0"/>
              <a:t>Executive Presence | The SAFE Model</a:t>
            </a:r>
          </a:p>
        </p:txBody>
      </p:sp>
      <p:pic>
        <p:nvPicPr>
          <p:cNvPr id="8" name="Picture 7" descr="A colorful circle with symbols&#10;&#10;AI-generated content may be incorrect.">
            <a:extLst>
              <a:ext uri="{FF2B5EF4-FFF2-40B4-BE49-F238E27FC236}">
                <a16:creationId xmlns:a16="http://schemas.microsoft.com/office/drawing/2014/main" id="{0D3E99FE-E011-1BCF-C027-8090917F3010}"/>
              </a:ext>
            </a:extLst>
          </p:cNvPr>
          <p:cNvPicPr>
            <a:picLocks noChangeAspect="1"/>
          </p:cNvPicPr>
          <p:nvPr/>
        </p:nvPicPr>
        <p:blipFill>
          <a:blip r:embed="rId4">
            <a:extLst>
              <a:ext uri="{28A0092B-C50C-407E-A947-70E740481C1C}">
                <a14:useLocalDpi xmlns:a14="http://schemas.microsoft.com/office/drawing/2010/main" val="0"/>
              </a:ext>
            </a:extLst>
          </a:blip>
          <a:srcRect t="9360" b="9852"/>
          <a:stretch/>
        </p:blipFill>
        <p:spPr>
          <a:xfrm>
            <a:off x="3060824" y="1849104"/>
            <a:ext cx="5633033" cy="4550825"/>
          </a:xfrm>
          <a:prstGeom prst="rect">
            <a:avLst/>
          </a:prstGeom>
        </p:spPr>
      </p:pic>
      <p:sp>
        <p:nvSpPr>
          <p:cNvPr id="9" name="Rectangle 8">
            <a:extLst>
              <a:ext uri="{FF2B5EF4-FFF2-40B4-BE49-F238E27FC236}">
                <a16:creationId xmlns:a16="http://schemas.microsoft.com/office/drawing/2014/main" id="{70BB32B9-B285-BFB3-5F85-DF8A060C3F3A}"/>
              </a:ext>
            </a:extLst>
          </p:cNvPr>
          <p:cNvSpPr/>
          <p:nvPr/>
        </p:nvSpPr>
        <p:spPr>
          <a:xfrm>
            <a:off x="8632939" y="2367145"/>
            <a:ext cx="2782405" cy="1200329"/>
          </a:xfrm>
          <a:prstGeom prst="rect">
            <a:avLst/>
          </a:prstGeom>
        </p:spPr>
        <p:txBody>
          <a:bodyPr wrap="square" lIns="91440" tIns="45720" rIns="91440" bIns="45720" anchor="t">
            <a:spAutoFit/>
          </a:bodyPr>
          <a:lstStyle/>
          <a:p>
            <a:pPr>
              <a:defRPr/>
            </a:pPr>
            <a:r>
              <a:rPr lang="en-US" sz="2400" dirty="0">
                <a:solidFill>
                  <a:schemeClr val="bg2">
                    <a:lumMod val="90000"/>
                  </a:schemeClr>
                </a:solidFill>
                <a:latin typeface="Barlow Medium" panose="00000600000000000000" pitchFamily="2" charset="0"/>
                <a:cs typeface="Segoe UI Light" panose="020B0502040204020203" pitchFamily="34" charset="0"/>
              </a:rPr>
              <a:t>The Three Circles of Presence</a:t>
            </a:r>
          </a:p>
          <a:p>
            <a:pPr>
              <a:defRPr/>
            </a:pPr>
            <a:r>
              <a:rPr lang="en-US" sz="2400" dirty="0">
                <a:solidFill>
                  <a:schemeClr val="bg2">
                    <a:lumMod val="90000"/>
                  </a:schemeClr>
                </a:solidFill>
                <a:latin typeface="Barlow Medium"/>
                <a:cs typeface="Segoe UI Light"/>
              </a:rPr>
              <a:t>Play from a 10</a:t>
            </a:r>
          </a:p>
        </p:txBody>
      </p:sp>
      <p:sp>
        <p:nvSpPr>
          <p:cNvPr id="10" name="Rectangle 9">
            <a:extLst>
              <a:ext uri="{FF2B5EF4-FFF2-40B4-BE49-F238E27FC236}">
                <a16:creationId xmlns:a16="http://schemas.microsoft.com/office/drawing/2014/main" id="{C9301A3D-B739-FB10-D64F-F3BB30008452}"/>
              </a:ext>
            </a:extLst>
          </p:cNvPr>
          <p:cNvSpPr/>
          <p:nvPr/>
        </p:nvSpPr>
        <p:spPr>
          <a:xfrm>
            <a:off x="1390504" y="2365904"/>
            <a:ext cx="2038082" cy="830997"/>
          </a:xfrm>
          <a:prstGeom prst="rect">
            <a:avLst/>
          </a:prstGeom>
        </p:spPr>
        <p:txBody>
          <a:bodyPr wrap="square">
            <a:spAutoFit/>
          </a:bodyPr>
          <a:lstStyle/>
          <a:p>
            <a:pPr algn="r">
              <a:defRPr/>
            </a:pPr>
            <a:r>
              <a:rPr lang="en-US" sz="2400" dirty="0">
                <a:solidFill>
                  <a:schemeClr val="bg2">
                    <a:lumMod val="90000"/>
                  </a:schemeClr>
                </a:solidFill>
                <a:latin typeface="Barlow Medium" panose="00000600000000000000" pitchFamily="2" charset="0"/>
                <a:cs typeface="Segoe UI Light" panose="020B0502040204020203" pitchFamily="34" charset="0"/>
              </a:rPr>
              <a:t>Storytelling Devices</a:t>
            </a:r>
            <a:endParaRPr lang="en-SG" sz="2400" dirty="0">
              <a:solidFill>
                <a:schemeClr val="bg2">
                  <a:lumMod val="90000"/>
                </a:schemeClr>
              </a:solidFill>
              <a:latin typeface="Barlow Medium" panose="00000600000000000000" pitchFamily="2" charset="0"/>
              <a:cs typeface="Segoe UI Light" panose="020B0502040204020203" pitchFamily="34" charset="0"/>
            </a:endParaRPr>
          </a:p>
        </p:txBody>
      </p:sp>
      <p:sp>
        <p:nvSpPr>
          <p:cNvPr id="11" name="Rectangle 10">
            <a:extLst>
              <a:ext uri="{FF2B5EF4-FFF2-40B4-BE49-F238E27FC236}">
                <a16:creationId xmlns:a16="http://schemas.microsoft.com/office/drawing/2014/main" id="{A8FE253C-0089-3FC9-C643-CFA94DBC8278}"/>
              </a:ext>
            </a:extLst>
          </p:cNvPr>
          <p:cNvSpPr/>
          <p:nvPr/>
        </p:nvSpPr>
        <p:spPr>
          <a:xfrm>
            <a:off x="8623479" y="4614982"/>
            <a:ext cx="4027488" cy="1200329"/>
          </a:xfrm>
          <a:prstGeom prst="rect">
            <a:avLst/>
          </a:prstGeom>
        </p:spPr>
        <p:txBody>
          <a:bodyPr>
            <a:spAutoFit/>
          </a:bodyPr>
          <a:lstStyle/>
          <a:p>
            <a:pPr>
              <a:defRPr/>
            </a:pPr>
            <a:r>
              <a:rPr lang="en-US" sz="2400">
                <a:solidFill>
                  <a:schemeClr val="bg2">
                    <a:lumMod val="90000"/>
                  </a:schemeClr>
                </a:solidFill>
                <a:latin typeface="Barlow Medium" panose="00000600000000000000" pitchFamily="2" charset="0"/>
                <a:cs typeface="Segoe UI Light" panose="020B0502040204020203" pitchFamily="34" charset="0"/>
              </a:rPr>
              <a:t>Eye Contact</a:t>
            </a:r>
          </a:p>
          <a:p>
            <a:pPr>
              <a:defRPr/>
            </a:pPr>
            <a:r>
              <a:rPr lang="en-US" sz="2400">
                <a:solidFill>
                  <a:schemeClr val="bg2">
                    <a:lumMod val="90000"/>
                  </a:schemeClr>
                </a:solidFill>
                <a:latin typeface="Barlow Medium" panose="00000600000000000000" pitchFamily="2" charset="0"/>
                <a:cs typeface="Segoe UI Light" panose="020B0502040204020203" pitchFamily="34" charset="0"/>
              </a:rPr>
              <a:t>Gestures</a:t>
            </a:r>
          </a:p>
          <a:p>
            <a:pPr>
              <a:defRPr/>
            </a:pPr>
            <a:r>
              <a:rPr lang="en-US" sz="2400">
                <a:solidFill>
                  <a:schemeClr val="bg2">
                    <a:lumMod val="90000"/>
                  </a:schemeClr>
                </a:solidFill>
                <a:latin typeface="Barlow Medium" panose="00000600000000000000" pitchFamily="2" charset="0"/>
                <a:cs typeface="Segoe UI Light" panose="020B0502040204020203" pitchFamily="34" charset="0"/>
              </a:rPr>
              <a:t>Voice</a:t>
            </a:r>
            <a:endParaRPr lang="en-SG" sz="2400">
              <a:solidFill>
                <a:schemeClr val="bg2">
                  <a:lumMod val="90000"/>
                </a:schemeClr>
              </a:solidFill>
              <a:latin typeface="Barlow Medium" panose="00000600000000000000" pitchFamily="2" charset="0"/>
              <a:cs typeface="Segoe UI Light" panose="020B0502040204020203" pitchFamily="34" charset="0"/>
            </a:endParaRPr>
          </a:p>
        </p:txBody>
      </p:sp>
      <p:sp>
        <p:nvSpPr>
          <p:cNvPr id="12" name="Rectangle 11">
            <a:extLst>
              <a:ext uri="{FF2B5EF4-FFF2-40B4-BE49-F238E27FC236}">
                <a16:creationId xmlns:a16="http://schemas.microsoft.com/office/drawing/2014/main" id="{466C1EA4-0914-A6B4-147A-C3B12A9F4492}"/>
              </a:ext>
            </a:extLst>
          </p:cNvPr>
          <p:cNvSpPr/>
          <p:nvPr/>
        </p:nvSpPr>
        <p:spPr>
          <a:xfrm>
            <a:off x="443638" y="4614780"/>
            <a:ext cx="2980915" cy="830997"/>
          </a:xfrm>
          <a:prstGeom prst="rect">
            <a:avLst/>
          </a:prstGeom>
        </p:spPr>
        <p:txBody>
          <a:bodyPr wrap="square">
            <a:spAutoFit/>
          </a:bodyPr>
          <a:lstStyle/>
          <a:p>
            <a:pPr algn="r">
              <a:defRPr/>
            </a:pPr>
            <a:r>
              <a:rPr lang="en-US" sz="2400" dirty="0">
                <a:solidFill>
                  <a:srgbClr val="1B2646"/>
                </a:solidFill>
                <a:latin typeface="Barlow Medium" panose="00000600000000000000" pitchFamily="2" charset="0"/>
                <a:cs typeface="Segoe UI Light" panose="020B0502040204020203" pitchFamily="34" charset="0"/>
              </a:rPr>
              <a:t>Business Behavior Styles</a:t>
            </a:r>
            <a:endParaRPr lang="en-SG" sz="2400" dirty="0">
              <a:solidFill>
                <a:srgbClr val="1B2646"/>
              </a:solidFill>
              <a:latin typeface="Barlow Medium" panose="00000600000000000000" pitchFamily="2"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38719193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OFFICE THEME" val="VAWu8HX9"/>
  <p:tag name="ARTICULATE_SLIDE_COUNT" val="2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arlow">
      <a:majorFont>
        <a:latin typeface="Barlow SemiBold"/>
        <a:ea typeface=""/>
        <a:cs typeface=""/>
      </a:majorFont>
      <a:minorFont>
        <a:latin typeface="Barlow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adia PPT Template 2024.potx" id="{7BBCD511-A649-45AC-81FF-35EA9AE01950}" vid="{195D1F23-E275-4273-B657-60631070FE24}"/>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adia PPT Template 2022" id="{2D8A33E7-D604-4C00-955A-3828880EC416}" vid="{E60E1E9F-C16C-41AC-A98A-91A2B0E12581}"/>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9D61818084AC41BFF96A61F3499DDB" ma:contentTypeVersion="21" ma:contentTypeDescription="Create a new document." ma:contentTypeScope="" ma:versionID="ae2b9cad62ecd96ddb0632e48721fa0d">
  <xsd:schema xmlns:xsd="http://www.w3.org/2001/XMLSchema" xmlns:xs="http://www.w3.org/2001/XMLSchema" xmlns:p="http://schemas.microsoft.com/office/2006/metadata/properties" xmlns:ns2="42ee9ecd-125f-4a70-9b22-abb9b8de665f" xmlns:ns3="fd3fbef4-3595-4fa6-91aa-731f69b964a6" targetNamespace="http://schemas.microsoft.com/office/2006/metadata/properties" ma:root="true" ma:fieldsID="951aea7cc6d50d63028038d7f3585f7d" ns2:_="" ns3:_="">
    <xsd:import namespace="42ee9ecd-125f-4a70-9b22-abb9b8de665f"/>
    <xsd:import namespace="fd3fbef4-3595-4fa6-91aa-731f69b964a6"/>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element ref="ns3:if3ee59738ca461e818162b11216b529"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ee9ecd-125f-4a70-9b22-abb9b8de665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f26fdfb3-d5ab-4022-9c2d-d2577555a713}" ma:internalName="TaxCatchAll" ma:showField="CatchAllData" ma:web="42ee9ecd-125f-4a70-9b22-abb9b8de665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d3fbef4-3595-4fa6-91aa-731f69b964a6"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150d43f7-6b28-4b0c-8abc-654c1364df8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if3ee59738ca461e818162b11216b529" ma:index="28" nillable="true" ma:taxonomy="true" ma:internalName="if3ee59738ca461e818162b11216b529" ma:taxonomyFieldName="Olutions" ma:displayName="Solutions" ma:default="" ma:fieldId="{2f3ee597-38ca-461e-8181-62b11216b529}" ma:sspId="150d43f7-6b28-4b0c-8abc-654c1364df82" ma:termSetId="fec03df0-58d4-4c1d-ba6a-019b17d8b975"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d3fbef4-3595-4fa6-91aa-731f69b964a6">
      <Terms xmlns="http://schemas.microsoft.com/office/infopath/2007/PartnerControls"/>
    </lcf76f155ced4ddcb4097134ff3c332f>
    <TaxCatchAll xmlns="42ee9ecd-125f-4a70-9b22-abb9b8de665f" xsi:nil="true"/>
    <if3ee59738ca461e818162b11216b529 xmlns="fd3fbef4-3595-4fa6-91aa-731f69b964a6">
      <Terms xmlns="http://schemas.microsoft.com/office/infopath/2007/PartnerControls"/>
    </if3ee59738ca461e818162b11216b529>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1D2426-19F9-4B5A-B775-408989429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ee9ecd-125f-4a70-9b22-abb9b8de665f"/>
    <ds:schemaRef ds:uri="fd3fbef4-3595-4fa6-91aa-731f69b964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9C2A8-AFCB-49AC-976C-8396A2DA916D}">
  <ds:schemaRefs>
    <ds:schemaRef ds:uri="http://www.w3.org/XML/1998/namespace"/>
    <ds:schemaRef ds:uri="http://schemas.microsoft.com/office/2006/documentManagement/types"/>
    <ds:schemaRef ds:uri="http://purl.org/dc/terms/"/>
    <ds:schemaRef ds:uri="http://schemas.openxmlformats.org/package/2006/metadata/core-properties"/>
    <ds:schemaRef ds:uri="http://schemas.microsoft.com/office/2006/metadata/properties"/>
    <ds:schemaRef ds:uri="42ee9ecd-125f-4a70-9b22-abb9b8de665f"/>
    <ds:schemaRef ds:uri="http://purl.org/dc/elements/1.1/"/>
    <ds:schemaRef ds:uri="http://purl.org/dc/dcmitype/"/>
    <ds:schemaRef ds:uri="http://schemas.microsoft.com/office/infopath/2007/PartnerControls"/>
    <ds:schemaRef ds:uri="fd3fbef4-3595-4fa6-91aa-731f69b964a6"/>
  </ds:schemaRefs>
</ds:datastoreItem>
</file>

<file path=customXml/itemProps3.xml><?xml version="1.0" encoding="utf-8"?>
<ds:datastoreItem xmlns:ds="http://schemas.openxmlformats.org/officeDocument/2006/customXml" ds:itemID="{1F7991F6-0188-463D-931C-34EAE14F15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Arcadia PPT Template 2024 (4)</Template>
  <TotalTime>160</TotalTime>
  <Words>2920</Words>
  <Application>Microsoft Office PowerPoint</Application>
  <PresentationFormat>Widescreen</PresentationFormat>
  <Paragraphs>521</Paragraphs>
  <Slides>28</Slides>
  <Notes>26</Notes>
  <HiddenSlides>2</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28</vt:i4>
      </vt:variant>
    </vt:vector>
  </HeadingPairs>
  <TitlesOfParts>
    <vt:vector size="46" baseType="lpstr">
      <vt:lpstr>Aptos</vt:lpstr>
      <vt:lpstr>Aptos Display</vt:lpstr>
      <vt:lpstr>Arial</vt:lpstr>
      <vt:lpstr>Arial Black</vt:lpstr>
      <vt:lpstr>Barlow</vt:lpstr>
      <vt:lpstr>Barlow ExtraBold</vt:lpstr>
      <vt:lpstr>Barlow Light</vt:lpstr>
      <vt:lpstr>Barlow Medium</vt:lpstr>
      <vt:lpstr>Calibri</vt:lpstr>
      <vt:lpstr>Calibri Light</vt:lpstr>
      <vt:lpstr>Segoe UI</vt:lpstr>
      <vt:lpstr>Segoe UI Light</vt:lpstr>
      <vt:lpstr>Segoe UI Semibold</vt:lpstr>
      <vt:lpstr>Wingdings</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Your Executive Presence Journey</vt:lpstr>
      <vt:lpstr>Your Executive Presence Journey</vt:lpstr>
      <vt:lpstr>Executive Presence | The SAFE Model</vt:lpstr>
      <vt:lpstr>Executive Presence | The SAFE Model</vt:lpstr>
      <vt:lpstr>Objectives</vt:lpstr>
      <vt:lpstr>Business Behaviour Styles</vt:lpstr>
      <vt:lpstr>Business Behaviour Styles</vt:lpstr>
      <vt:lpstr>Business Behaviour Styles</vt:lpstr>
      <vt:lpstr>Business Behaviour Styles</vt:lpstr>
      <vt:lpstr>What are They Like?</vt:lpstr>
      <vt:lpstr>PowerPoint Presentation</vt:lpstr>
      <vt:lpstr>PowerPoint Presentation</vt:lpstr>
      <vt:lpstr>What are They Like?</vt:lpstr>
      <vt:lpstr>How should you Communicate with them?</vt:lpstr>
      <vt:lpstr>What do you want them to think about you? </vt:lpstr>
      <vt:lpstr>What are ‘Rapport-Builders’</vt:lpstr>
      <vt:lpstr>What are ‘Rapport-Breakers’?</vt:lpstr>
      <vt:lpstr>FLEX | Business Behavior Styles</vt:lpstr>
      <vt:lpstr>Win Learn Change</vt:lpstr>
      <vt:lpstr>PowerPoint Presentation</vt:lpstr>
      <vt:lpstr>What’s Next?</vt:lpstr>
      <vt:lpstr>Before Our Next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Belle Aguilar-Tolin</dc:creator>
  <cp:lastModifiedBy>Belle Aguilar-Tolin</cp:lastModifiedBy>
  <cp:revision>22</cp:revision>
  <dcterms:created xsi:type="dcterms:W3CDTF">2025-01-28T06:12:09Z</dcterms:created>
  <dcterms:modified xsi:type="dcterms:W3CDTF">2025-03-15T09:23:58Z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0x010100AD9D61818084AC41BFF96A61F3499DDB</vt:lpwstr>
  </property>
  <property fmtid="{D5CDD505-2E9C-101B-9397-08002B2CF9AE}" pid="3" name="MediaServiceImageTags">
    <vt:lpwstr/>
  </property>
  <property fmtid="{D5CDD505-2E9C-101B-9397-08002B2CF9AE}" pid="4" name="ArticulateGUID">
    <vt:lpwstr>DA08D6AF-46C7-4E9F-9D95-DB6276CEBC1E</vt:lpwstr>
  </property>
  <property fmtid="{D5CDD505-2E9C-101B-9397-08002B2CF9AE}" pid="5" name="ArticulatePath">
    <vt:lpwstr>Presentation1</vt:lpwstr>
  </property>
  <property fmtid="{D5CDD505-2E9C-101B-9397-08002B2CF9AE}" pid="6" name="Olutions">
    <vt:lpwstr/>
  </property>
</Properties>
</file>